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 id="214748369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Arial Narrow"/>
      <p:regular r:id="rId62"/>
      <p:bold r:id="rId63"/>
      <p:italic r:id="rId64"/>
      <p:boldItalic r:id="rId65"/>
    </p:embeddedFont>
    <p:embeddedFont>
      <p:font typeface="Open Sans SemiBold"/>
      <p:regular r:id="rId66"/>
      <p:bold r:id="rId67"/>
      <p:italic r:id="rId68"/>
      <p:boldItalic r:id="rId69"/>
    </p:embeddedFont>
    <p:embeddedFont>
      <p:font typeface="Open Sans Light"/>
      <p:regular r:id="rId70"/>
      <p:bold r:id="rId71"/>
      <p:italic r:id="rId72"/>
      <p:boldItalic r:id="rId73"/>
    </p:embeddedFon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Light-boldItalic.fntdata"/><Relationship Id="rId72" Type="http://schemas.openxmlformats.org/officeDocument/2006/relationships/font" Target="fonts/OpenSansLight-italic.fntdata"/><Relationship Id="rId31" Type="http://schemas.openxmlformats.org/officeDocument/2006/relationships/slide" Target="slides/slide25.xml"/><Relationship Id="rId75" Type="http://schemas.openxmlformats.org/officeDocument/2006/relationships/font" Target="fonts/OpenSans-bold.fntdata"/><Relationship Id="rId30" Type="http://schemas.openxmlformats.org/officeDocument/2006/relationships/slide" Target="slides/slide24.xml"/><Relationship Id="rId74" Type="http://schemas.openxmlformats.org/officeDocument/2006/relationships/font" Target="fonts/OpenSans-regular.fntdata"/><Relationship Id="rId33" Type="http://schemas.openxmlformats.org/officeDocument/2006/relationships/slide" Target="slides/slide27.xml"/><Relationship Id="rId77" Type="http://schemas.openxmlformats.org/officeDocument/2006/relationships/font" Target="fonts/OpenSans-boldItalic.fntdata"/><Relationship Id="rId32" Type="http://schemas.openxmlformats.org/officeDocument/2006/relationships/slide" Target="slides/slide26.xml"/><Relationship Id="rId76" Type="http://schemas.openxmlformats.org/officeDocument/2006/relationships/font" Target="fonts/OpenSans-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bold.fntdata"/><Relationship Id="rId70" Type="http://schemas.openxmlformats.org/officeDocument/2006/relationships/font" Target="fonts/OpenSansLight-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ArialNarrow-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ArialNarrow-italic.fntdata"/><Relationship Id="rId63" Type="http://schemas.openxmlformats.org/officeDocument/2006/relationships/font" Target="fonts/ArialNarrow-bold.fntdata"/><Relationship Id="rId22" Type="http://schemas.openxmlformats.org/officeDocument/2006/relationships/slide" Target="slides/slide16.xml"/><Relationship Id="rId66" Type="http://schemas.openxmlformats.org/officeDocument/2006/relationships/font" Target="fonts/OpenSansSemiBold-regular.fntdata"/><Relationship Id="rId21" Type="http://schemas.openxmlformats.org/officeDocument/2006/relationships/slide" Target="slides/slide15.xml"/><Relationship Id="rId65" Type="http://schemas.openxmlformats.org/officeDocument/2006/relationships/font" Target="fonts/ArialNarrow-boldItalic.fntdata"/><Relationship Id="rId24" Type="http://schemas.openxmlformats.org/officeDocument/2006/relationships/slide" Target="slides/slide18.xml"/><Relationship Id="rId68" Type="http://schemas.openxmlformats.org/officeDocument/2006/relationships/font" Target="fonts/OpenSansSemiBold-italic.fntdata"/><Relationship Id="rId23" Type="http://schemas.openxmlformats.org/officeDocument/2006/relationships/slide" Target="slides/slide17.xml"/><Relationship Id="rId67" Type="http://schemas.openxmlformats.org/officeDocument/2006/relationships/font" Target="fonts/OpenSansSemiBold-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SemiBold-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495fc7ede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495fc7ede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372fd03192_0_5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a:solidFill>
                  <a:schemeClr val="dk1"/>
                </a:solidFill>
              </a:rPr>
              <a:t>Jay</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do you think it means to be accredited in Kansas? </a:t>
            </a:r>
            <a:endParaRPr>
              <a:solidFill>
                <a:schemeClr val="dk1"/>
              </a:solidFill>
            </a:endParaRPr>
          </a:p>
        </p:txBody>
      </p:sp>
      <p:sp>
        <p:nvSpPr>
          <p:cNvPr id="386" name="Google Shape;386;g1372fd03192_0_5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372fd03192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372fd03192_0_5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93" name="Google Shape;393;g1372fd03192_0_57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372fd03192_0_143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1372fd03192_0_143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401" name="Google Shape;401;g1372fd03192_0_1434: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372fd03192_0_75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1372fd03192_0_75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215900" lvl="0" marL="444500" marR="0" rtl="0" algn="l">
              <a:lnSpc>
                <a:spcPct val="100000"/>
              </a:lnSpc>
              <a:spcBef>
                <a:spcPts val="0"/>
              </a:spcBef>
              <a:spcAft>
                <a:spcPts val="0"/>
              </a:spcAft>
              <a:buSzPts val="1400"/>
              <a:buNone/>
            </a:pPr>
            <a:r>
              <a:rPr lang="en"/>
              <a:t>Myron</a:t>
            </a:r>
            <a:endParaRPr/>
          </a:p>
        </p:txBody>
      </p:sp>
      <p:sp>
        <p:nvSpPr>
          <p:cNvPr id="409" name="Google Shape;409;g1372fd03192_0_750: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372fd03192_0_75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1372fd03192_0_755: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Myron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15" name="Google Shape;415;g1372fd03192_0_755: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372fd03192_0_76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1372fd03192_0_762: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Myron</a:t>
            </a:r>
            <a:endParaRPr/>
          </a:p>
        </p:txBody>
      </p:sp>
      <p:sp>
        <p:nvSpPr>
          <p:cNvPr id="423" name="Google Shape;423;g1372fd03192_0_762: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372fd03192_0_76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1372fd03192_0_769: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Myron</a:t>
            </a:r>
            <a:endParaRPr/>
          </a:p>
        </p:txBody>
      </p:sp>
      <p:sp>
        <p:nvSpPr>
          <p:cNvPr id="431" name="Google Shape;431;g1372fd03192_0_769: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372fd03192_0_10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372fd03192_0_1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Myron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372fd03192_0_90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1372fd03192_0_901: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 </a:t>
            </a:r>
            <a:endParaRPr/>
          </a:p>
        </p:txBody>
      </p:sp>
      <p:sp>
        <p:nvSpPr>
          <p:cNvPr id="446" name="Google Shape;446;g1372fd03192_0_901: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476a2d988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476a2d988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372fd03192_0_90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1372fd03192_0_906: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a:p>
            <a:pPr indent="0" lvl="0" marL="0" rtl="0" algn="l">
              <a:lnSpc>
                <a:spcPct val="100000"/>
              </a:lnSpc>
              <a:spcBef>
                <a:spcPts val="0"/>
              </a:spcBef>
              <a:spcAft>
                <a:spcPts val="0"/>
              </a:spcAft>
              <a:buSzPts val="1400"/>
              <a:buNone/>
            </a:pPr>
            <a:r>
              <a:rPr lang="en"/>
              <a:t> OVT helps the system review data from all perspectives (grade level, student level, cohort, etc.)</a:t>
            </a:r>
            <a:endParaRPr/>
          </a:p>
        </p:txBody>
      </p:sp>
      <p:sp>
        <p:nvSpPr>
          <p:cNvPr id="452" name="Google Shape;452;g1372fd03192_0_906: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372fd03192_0_91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1372fd03192_0_913: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John</a:t>
            </a:r>
            <a:endParaRPr/>
          </a:p>
        </p:txBody>
      </p:sp>
      <p:sp>
        <p:nvSpPr>
          <p:cNvPr id="460" name="Google Shape;460;g1372fd03192_0_913: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372fd03192_0_92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1372fd03192_0_92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468" name="Google Shape;468;g1372fd03192_0_920: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372fd03192_0_123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1372fd03192_0_1233: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Myron</a:t>
            </a:r>
            <a:endParaRPr/>
          </a:p>
        </p:txBody>
      </p:sp>
      <p:sp>
        <p:nvSpPr>
          <p:cNvPr id="476" name="Google Shape;476;g1372fd03192_0_1233: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372fd03192_0_123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1372fd03192_0_1238: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15000"/>
              </a:lnSpc>
              <a:spcBef>
                <a:spcPts val="0"/>
              </a:spcBef>
              <a:spcAft>
                <a:spcPts val="0"/>
              </a:spcAft>
              <a:buClr>
                <a:schemeClr val="dk1"/>
              </a:buClr>
              <a:buSzPts val="1100"/>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None/>
            </a:pPr>
            <a:r>
              <a:rPr lang="en">
                <a:latin typeface="Arial"/>
                <a:ea typeface="Arial"/>
                <a:cs typeface="Arial"/>
                <a:sym typeface="Arial"/>
              </a:rPr>
              <a:t>•</a:t>
            </a:r>
            <a:r>
              <a:rPr lang="en"/>
              <a:t>Group size will vary, depending on the size and need of the system</a:t>
            </a:r>
            <a:endParaRPr/>
          </a:p>
          <a:p>
            <a:pPr indent="0" lvl="0" marL="0" rtl="0" algn="l">
              <a:lnSpc>
                <a:spcPct val="100000"/>
              </a:lnSpc>
              <a:spcBef>
                <a:spcPts val="0"/>
              </a:spcBef>
              <a:spcAft>
                <a:spcPts val="0"/>
              </a:spcAft>
              <a:buSzPts val="1400"/>
              <a:buNone/>
            </a:pPr>
            <a:r>
              <a:t/>
            </a:r>
            <a:endParaRPr/>
          </a:p>
        </p:txBody>
      </p:sp>
      <p:sp>
        <p:nvSpPr>
          <p:cNvPr id="482" name="Google Shape;482;g1372fd03192_0_1238: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476a2d988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476a2d988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372fd03192_0_124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1372fd03192_0_124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00000"/>
              </a:lnSpc>
              <a:spcBef>
                <a:spcPts val="0"/>
              </a:spcBef>
              <a:spcAft>
                <a:spcPts val="0"/>
              </a:spcAft>
              <a:buClr>
                <a:schemeClr val="dk1"/>
              </a:buClr>
              <a:buSzPts val="1200"/>
              <a:buNone/>
            </a:pPr>
            <a:r>
              <a:t/>
            </a:r>
            <a:endParaRPr>
              <a:solidFill>
                <a:srgbClr val="15254B"/>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ts val="1200"/>
              <a:buNone/>
            </a:pPr>
            <a:r>
              <a:rPr lang="en">
                <a:solidFill>
                  <a:srgbClr val="15254B"/>
                </a:solidFill>
                <a:latin typeface="Arial Narrow"/>
                <a:ea typeface="Arial Narrow"/>
                <a:cs typeface="Arial Narrow"/>
                <a:sym typeface="Arial Narrow"/>
              </a:rPr>
              <a:t>Build positive relationship - between the District Leadership and the District Leadership Team (DLT) </a:t>
            </a:r>
            <a:endParaRPr>
              <a:solidFill>
                <a:srgbClr val="15254B"/>
              </a:solidFill>
              <a:latin typeface="Arial Narrow"/>
              <a:ea typeface="Arial Narrow"/>
              <a:cs typeface="Arial Narrow"/>
              <a:sym typeface="Arial Narrow"/>
            </a:endParaRPr>
          </a:p>
          <a:p>
            <a:pPr indent="0" lvl="0" marL="0" rtl="0" algn="l">
              <a:lnSpc>
                <a:spcPct val="115000"/>
              </a:lnSpc>
              <a:spcBef>
                <a:spcPts val="0"/>
              </a:spcBef>
              <a:spcAft>
                <a:spcPts val="0"/>
              </a:spcAft>
              <a:buClr>
                <a:schemeClr val="dk1"/>
              </a:buClr>
              <a:buSzPts val="1100"/>
              <a:buNone/>
            </a:pPr>
            <a:r>
              <a:rPr lang="en">
                <a:solidFill>
                  <a:srgbClr val="15254B"/>
                </a:solidFill>
                <a:latin typeface="Arial Narrow"/>
                <a:ea typeface="Arial Narrow"/>
                <a:cs typeface="Arial Narrow"/>
                <a:sym typeface="Arial Narrow"/>
              </a:rPr>
              <a:t>Provoke Thought - push for progress, challenge thinking through the accreditation cycle, ask the hard questions</a:t>
            </a:r>
            <a:endParaRPr>
              <a:solidFill>
                <a:srgbClr val="15254B"/>
              </a:solidFill>
              <a:latin typeface="Arial Narrow"/>
              <a:ea typeface="Arial Narrow"/>
              <a:cs typeface="Arial Narrow"/>
              <a:sym typeface="Arial Narrow"/>
            </a:endParaRPr>
          </a:p>
          <a:p>
            <a:pPr indent="0" lvl="0" marL="0" rtl="0" algn="l">
              <a:lnSpc>
                <a:spcPct val="100000"/>
              </a:lnSpc>
              <a:spcBef>
                <a:spcPts val="0"/>
              </a:spcBef>
              <a:spcAft>
                <a:spcPts val="0"/>
              </a:spcAft>
              <a:buSzPts val="1400"/>
              <a:buNone/>
            </a:pPr>
            <a:r>
              <a:t/>
            </a:r>
            <a:endParaRPr/>
          </a:p>
        </p:txBody>
      </p:sp>
      <p:sp>
        <p:nvSpPr>
          <p:cNvPr id="495" name="Google Shape;495;g1372fd03192_0_1244: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372fd03192_0_125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1372fd03192_0_125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This training serves as the required training.</a:t>
            </a:r>
            <a:endParaRPr/>
          </a:p>
          <a:p>
            <a:pPr indent="0" lvl="0" marL="0" rtl="0" algn="l">
              <a:lnSpc>
                <a:spcPct val="115000"/>
              </a:lnSpc>
              <a:spcBef>
                <a:spcPts val="0"/>
              </a:spcBef>
              <a:spcAft>
                <a:spcPts val="0"/>
              </a:spcAft>
              <a:buClr>
                <a:schemeClr val="dk1"/>
              </a:buClr>
              <a:buSzPts val="1100"/>
              <a:buNone/>
            </a:pPr>
            <a:r>
              <a:rPr lang="en"/>
              <a:t>Conflict of Interest:  The individual or a member of their household may not have a familial or financial tie to the district or any school within the district for which they are serving as a team member.  It is highly recommended that members of one system should NOT serve on the OVT (as a member or Chair) for a system whose employees are on their OVT – avoid reciprocity when possible.</a:t>
            </a:r>
            <a:endParaRPr/>
          </a:p>
          <a:p>
            <a:pPr indent="0" lvl="0" marL="0" rtl="0" algn="l">
              <a:lnSpc>
                <a:spcPct val="100000"/>
              </a:lnSpc>
              <a:spcBef>
                <a:spcPts val="0"/>
              </a:spcBef>
              <a:spcAft>
                <a:spcPts val="0"/>
              </a:spcAft>
              <a:buSzPts val="1400"/>
              <a:buNone/>
            </a:pPr>
            <a:r>
              <a:t/>
            </a:r>
            <a:endParaRPr/>
          </a:p>
        </p:txBody>
      </p:sp>
      <p:sp>
        <p:nvSpPr>
          <p:cNvPr id="502" name="Google Shape;502;g1372fd03192_0_1250: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372fd03192_0_1257: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1372fd03192_0_1257: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p:txBody>
      </p:sp>
      <p:sp>
        <p:nvSpPr>
          <p:cNvPr id="510" name="Google Shape;510;g1372fd03192_0_1257: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372fd03192_0_126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1372fd03192_0_1263: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p:txBody>
      </p:sp>
      <p:sp>
        <p:nvSpPr>
          <p:cNvPr id="517" name="Google Shape;517;g1372fd03192_0_1263: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51f5f73f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51f5f73f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372fd03192_0_126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1372fd03192_0_1269: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Visit with team members about report ahead of time</a:t>
            </a:r>
            <a:endParaRPr/>
          </a:p>
        </p:txBody>
      </p:sp>
      <p:sp>
        <p:nvSpPr>
          <p:cNvPr id="524" name="Google Shape;524;g1372fd03192_0_1269: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372fd03192_0_127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1372fd03192_0_1275: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p:txBody>
      </p:sp>
      <p:sp>
        <p:nvSpPr>
          <p:cNvPr id="531" name="Google Shape;531;g1372fd03192_0_1275: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372fd03192_0_139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1372fd03192_0_1399: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 </a:t>
            </a:r>
            <a:endParaRPr/>
          </a:p>
        </p:txBody>
      </p:sp>
      <p:sp>
        <p:nvSpPr>
          <p:cNvPr id="538" name="Google Shape;538;g1372fd03192_0_1399: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372fd03192_0_140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1372fd03192_0_140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Explain we’re going to do a carousel or gallery walk with their answers. Need to collect information and add it to the papers on the wall.</a:t>
            </a:r>
            <a:endParaRPr/>
          </a:p>
        </p:txBody>
      </p:sp>
      <p:sp>
        <p:nvSpPr>
          <p:cNvPr id="544" name="Google Shape;544;g1372fd03192_0_1404: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372fd03192_0_141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g1372fd03192_0_141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When scheduling visit need to determine length, date, etc.  Be sure to allow for time to write report on agenda setting.</a:t>
            </a:r>
            <a:endParaRPr/>
          </a:p>
        </p:txBody>
      </p:sp>
      <p:sp>
        <p:nvSpPr>
          <p:cNvPr id="551" name="Google Shape;551;g1372fd03192_0_1410: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372fd03192_0_141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g1372fd03192_0_1416: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58" name="Google Shape;558;g1372fd03192_0_1416: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372fd03192_0_142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1372fd03192_0_1422: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65" name="Google Shape;565;g1372fd03192_0_1422: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51f5f73f25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151f5f73f25_0_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72" name="Google Shape;572;g151f5f73f25_0_0: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372fd03192_0_142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1372fd03192_0_1428: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79" name="Google Shape;579;g1372fd03192_0_1428: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51f5f73f25_0_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151f5f73f25_0_6: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86" name="Google Shape;586;g151f5f73f25_0_6: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372fd03192_0_17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1372fd03192_0_17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37" name="Google Shape;337;g1372fd03192_0_174: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372fd03192_0_1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372fd03192_0_1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495fc7ed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495fc7ed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a:p>
            <a:pPr indent="0" lvl="0" marL="0" rtl="0" algn="l">
              <a:spcBef>
                <a:spcPts val="0"/>
              </a:spcBef>
              <a:spcAft>
                <a:spcPts val="0"/>
              </a:spcAft>
              <a:buNone/>
            </a:pPr>
            <a:r>
              <a:rPr lang="en"/>
              <a:t>STAMP (using ‘Annotate’) using the heart, star, or checkmark what resonates most for you on this feedback form.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372fd03192_0_1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1372fd03192_0_1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372fd03192_0_1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372fd03192_0_1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476a2d988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476a2d988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Breakout = 20 Minutes</a:t>
            </a:r>
            <a:endParaRPr/>
          </a:p>
          <a:p>
            <a:pPr indent="0" lvl="0" marL="0" rtl="0" algn="l">
              <a:spcBef>
                <a:spcPts val="0"/>
              </a:spcBef>
              <a:spcAft>
                <a:spcPts val="0"/>
              </a:spcAft>
              <a:buNone/>
            </a:pPr>
            <a:r>
              <a:rPr lang="en"/>
              <a:t>Debrief = 20 Minutes (5 min/room)</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372fd03192_0_1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372fd03192_0_1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Myron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372fd03192_0_147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g1372fd03192_0_147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215900" lvl="0" marL="444500" rtl="0" algn="l">
              <a:lnSpc>
                <a:spcPct val="100000"/>
              </a:lnSpc>
              <a:spcBef>
                <a:spcPts val="0"/>
              </a:spcBef>
              <a:spcAft>
                <a:spcPts val="0"/>
              </a:spcAft>
              <a:buSzPts val="1400"/>
              <a:buNone/>
            </a:pPr>
            <a:r>
              <a:rPr lang="en">
                <a:solidFill>
                  <a:schemeClr val="dk1"/>
                </a:solidFill>
                <a:latin typeface="Arial"/>
                <a:ea typeface="Arial"/>
                <a:cs typeface="Arial"/>
                <a:sym typeface="Arial"/>
              </a:rPr>
              <a:t>Myron</a:t>
            </a:r>
            <a:endParaRPr/>
          </a:p>
        </p:txBody>
      </p:sp>
      <p:sp>
        <p:nvSpPr>
          <p:cNvPr id="635" name="Google Shape;635;g1372fd03192_0_1474: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l">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372fd03192_0_148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g1372fd03192_0_148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215900" lvl="0" marL="444500" rtl="0" algn="l">
              <a:lnSpc>
                <a:spcPct val="100000"/>
              </a:lnSpc>
              <a:spcBef>
                <a:spcPts val="0"/>
              </a:spcBef>
              <a:spcAft>
                <a:spcPts val="0"/>
              </a:spcAft>
              <a:buSzPts val="1400"/>
              <a:buNone/>
            </a:pPr>
            <a:r>
              <a:rPr lang="en">
                <a:solidFill>
                  <a:schemeClr val="dk1"/>
                </a:solidFill>
                <a:latin typeface="Arial"/>
                <a:ea typeface="Arial"/>
                <a:cs typeface="Arial"/>
                <a:sym typeface="Arial"/>
              </a:rPr>
              <a:t>Myron</a:t>
            </a:r>
            <a:endParaRPr/>
          </a:p>
        </p:txBody>
      </p:sp>
      <p:sp>
        <p:nvSpPr>
          <p:cNvPr id="642" name="Google Shape;642;g1372fd03192_0_1480: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l">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476a2d988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476a2d988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476a2d988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1476a2d988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a:p>
            <a:pPr indent="0" lvl="0" marL="0" rtl="0" algn="l">
              <a:spcBef>
                <a:spcPts val="0"/>
              </a:spcBef>
              <a:spcAft>
                <a:spcPts val="0"/>
              </a:spcAft>
              <a:buNone/>
            </a:pPr>
            <a:r>
              <a:rPr lang="en"/>
              <a:t>Breakout = 20 Minutes</a:t>
            </a:r>
            <a:endParaRPr/>
          </a:p>
          <a:p>
            <a:pPr indent="0" lvl="0" marL="0" rtl="0" algn="l">
              <a:spcBef>
                <a:spcPts val="0"/>
              </a:spcBef>
              <a:spcAft>
                <a:spcPts val="0"/>
              </a:spcAft>
              <a:buNone/>
            </a:pPr>
            <a:r>
              <a:rPr lang="en"/>
              <a:t>Debrief = 20 Minutes (5 min/room)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72fd03192_0_29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1372fd03192_0_298: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44" name="Google Shape;344;g1372fd03192_0_298: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372fd03192_0_162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g1372fd03192_0_1628: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a:t>
            </a:r>
            <a:endParaRPr/>
          </a:p>
        </p:txBody>
      </p:sp>
      <p:sp>
        <p:nvSpPr>
          <p:cNvPr id="664" name="Google Shape;664;g1372fd03192_0_1628: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51f5f73f2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151f5f73f2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372fd03192_0_163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g1372fd03192_0_1639: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a:t>
            </a:r>
            <a:endParaRPr/>
          </a:p>
        </p:txBody>
      </p:sp>
      <p:sp>
        <p:nvSpPr>
          <p:cNvPr id="677" name="Google Shape;677;g1372fd03192_0_1639: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372fd03192_0_164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g1372fd03192_0_1645: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a:t>
            </a:r>
            <a:endParaRPr/>
          </a:p>
        </p:txBody>
      </p:sp>
      <p:sp>
        <p:nvSpPr>
          <p:cNvPr id="684" name="Google Shape;684;g1372fd03192_0_1645: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372fd03192_0_165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1372fd03192_0_1651: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Jay</a:t>
            </a:r>
            <a:endParaRPr/>
          </a:p>
        </p:txBody>
      </p:sp>
      <p:sp>
        <p:nvSpPr>
          <p:cNvPr id="691" name="Google Shape;691;g1372fd03192_0_1651: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476a2d988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476a2d988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372fd03192_0_42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1372fd03192_0_422: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51" name="Google Shape;351;g1372fd03192_0_422: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372fd03192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57" name="Google Shape;357;g1372fd03192_0_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43d71d05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43d71d05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372fd03192_0_5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1372fd03192_0_5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a:solidFill>
                  <a:schemeClr val="dk1"/>
                </a:solidFill>
              </a:rPr>
              <a:t>Jay</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an OVT how can you help systems connect these outcomes? How can you help them build connections across their work? </a:t>
            </a:r>
            <a:endParaRPr>
              <a:solidFill>
                <a:schemeClr val="dk1"/>
              </a:solidFill>
            </a:endParaRPr>
          </a:p>
        </p:txBody>
      </p:sp>
      <p:sp>
        <p:nvSpPr>
          <p:cNvPr id="368" name="Google Shape;368;g1372fd03192_0_5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889" y="499"/>
            <a:ext cx="9142225" cy="5142499"/>
          </a:xfrm>
          <a:prstGeom prst="rect">
            <a:avLst/>
          </a:prstGeom>
          <a:noFill/>
          <a:ln>
            <a:noFill/>
          </a:ln>
        </p:spPr>
      </p:pic>
      <p:sp>
        <p:nvSpPr>
          <p:cNvPr id="14" name="Google Shape;14;p2"/>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5" name="Google Shape;15;p2"/>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 name="Google Shape;16;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 name="Google Shape;17;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 name="Google Shape;18;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1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1"/>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80" name="Google Shape;80;p11"/>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1" name="Google Shape;81;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4" name="Shape 84"/>
        <p:cNvGrpSpPr/>
        <p:nvPr/>
      </p:nvGrpSpPr>
      <p:grpSpPr>
        <a:xfrm>
          <a:off x="0" y="0"/>
          <a:ext cx="0" cy="0"/>
          <a:chOff x="0" y="0"/>
          <a:chExt cx="0" cy="0"/>
        </a:xfrm>
      </p:grpSpPr>
      <p:sp>
        <p:nvSpPr>
          <p:cNvPr id="85" name="Google Shape;85;p1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91" name="Shape 91"/>
        <p:cNvGrpSpPr/>
        <p:nvPr/>
      </p:nvGrpSpPr>
      <p:grpSpPr>
        <a:xfrm>
          <a:off x="0" y="0"/>
          <a:ext cx="0" cy="0"/>
          <a:chOff x="0" y="0"/>
          <a:chExt cx="0" cy="0"/>
        </a:xfrm>
      </p:grpSpPr>
      <p:sp>
        <p:nvSpPr>
          <p:cNvPr id="92" name="Google Shape;92;p13"/>
          <p:cNvSpPr/>
          <p:nvPr>
            <p:ph idx="2" type="media"/>
          </p:nvPr>
        </p:nvSpPr>
        <p:spPr>
          <a:xfrm>
            <a:off x="851188" y="602672"/>
            <a:ext cx="74415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3" name="Google Shape;9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1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4"/>
          <p:cNvSpPr txBox="1"/>
          <p:nvPr>
            <p:ph idx="1" type="body"/>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14"/>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03" name="Shape 103"/>
        <p:cNvGrpSpPr/>
        <p:nvPr/>
      </p:nvGrpSpPr>
      <p:grpSpPr>
        <a:xfrm>
          <a:off x="0" y="0"/>
          <a:ext cx="0" cy="0"/>
          <a:chOff x="0" y="0"/>
          <a:chExt cx="0" cy="0"/>
        </a:xfrm>
      </p:grpSpPr>
      <p:pic>
        <p:nvPicPr>
          <p:cNvPr id="104" name="Google Shape;104;p15"/>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105" name="Google Shape;10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5"/>
          <p:cNvSpPr/>
          <p:nvPr>
            <p:ph idx="2" type="pic"/>
          </p:nvPr>
        </p:nvSpPr>
        <p:spPr>
          <a:xfrm>
            <a:off x="0" y="0"/>
            <a:ext cx="91416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9" name="Google Shape;109;p15"/>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Arial"/>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10" name="Shape 110"/>
        <p:cNvGrpSpPr/>
        <p:nvPr/>
      </p:nvGrpSpPr>
      <p:grpSpPr>
        <a:xfrm>
          <a:off x="0" y="0"/>
          <a:ext cx="0" cy="0"/>
          <a:chOff x="0" y="0"/>
          <a:chExt cx="0" cy="0"/>
        </a:xfrm>
      </p:grpSpPr>
      <p:pic>
        <p:nvPicPr>
          <p:cNvPr id="111" name="Google Shape;111;p16"/>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16"/>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6" name="Shape 116"/>
        <p:cNvGrpSpPr/>
        <p:nvPr/>
      </p:nvGrpSpPr>
      <p:grpSpPr>
        <a:xfrm>
          <a:off x="0" y="0"/>
          <a:ext cx="0" cy="0"/>
          <a:chOff x="0" y="0"/>
          <a:chExt cx="0" cy="0"/>
        </a:xfrm>
      </p:grpSpPr>
      <p:sp>
        <p:nvSpPr>
          <p:cNvPr id="117" name="Google Shape;117;p17"/>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18" name="Google Shape;118;p17"/>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19" name="Google Shape;119;p1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2" name="Google Shape;122;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 name="Google Shape;12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26" name="Shape 12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27" name="Shape 127"/>
        <p:cNvGrpSpPr/>
        <p:nvPr/>
      </p:nvGrpSpPr>
      <p:grpSpPr>
        <a:xfrm>
          <a:off x="0" y="0"/>
          <a:ext cx="0" cy="0"/>
          <a:chOff x="0" y="0"/>
          <a:chExt cx="0" cy="0"/>
        </a:xfrm>
      </p:grpSpPr>
      <p:sp>
        <p:nvSpPr>
          <p:cNvPr id="128" name="Google Shape;128;p20"/>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lnSpc>
                <a:spcPct val="90000"/>
              </a:lnSpc>
              <a:spcBef>
                <a:spcPts val="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2"/>
              </a:buClr>
              <a:buSzPts val="228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2"/>
              </a:buClr>
              <a:buSzPts val="2160"/>
              <a:buFont typeface="Arial"/>
              <a:buChar char="•"/>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2"/>
              </a:buClr>
              <a:buSzPts val="2040"/>
              <a:buFont typeface="Arial"/>
              <a:buChar char="•"/>
              <a:defRPr b="0" i="0" sz="24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2"/>
              </a:buClr>
              <a:buSzPts val="1920"/>
              <a:buFont typeface="Arial"/>
              <a:buChar char="•"/>
              <a:defRPr b="0" i="0" sz="2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9" name="Google Shape;129;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0"/>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1" name="Google Shape;131;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0"/>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2"/>
                </a:solidFill>
                <a:latin typeface="Arial"/>
                <a:ea typeface="Arial"/>
                <a:cs typeface="Arial"/>
                <a:sym typeface="Arial"/>
              </a:rPr>
              <a:t>KANSAS STATE DEPARTMENT OF EDUCATION </a:t>
            </a:r>
            <a:r>
              <a:rPr b="0" i="1" lang="en" sz="700" u="none" cap="none" strike="noStrike">
                <a:solidFill>
                  <a:schemeClr val="dk2"/>
                </a:solidFill>
                <a:latin typeface="Arial"/>
                <a:ea typeface="Arial"/>
                <a:cs typeface="Arial"/>
                <a:sym typeface="Arial"/>
              </a:rPr>
              <a:t>| www.ksde.org | </a:t>
            </a:r>
            <a:r>
              <a:rPr b="0" i="0" lang="en" sz="800" u="none" cap="none" strike="noStrike">
                <a:solidFill>
                  <a:srgbClr val="15284B"/>
                </a:solidFill>
                <a:latin typeface="Arial"/>
                <a:ea typeface="Arial"/>
                <a:cs typeface="Arial"/>
                <a:sym typeface="Arial"/>
              </a:rPr>
              <a:t>Kansas leads the world in the success of each student</a:t>
            </a:r>
            <a:endParaRPr b="0" i="0" sz="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 name="Google Shape;21;p3"/>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2" name="Google Shape;22;p3"/>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tour map" showMasterSp="0">
  <p:cSld name="Base tour map">
    <p:bg>
      <p:bgPr>
        <a:solidFill>
          <a:schemeClr val="dk2"/>
        </a:solidFill>
      </p:bgPr>
    </p:bg>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blip>
          <a:srcRect b="1333" l="0" r="7287" t="92800"/>
          <a:stretch/>
        </p:blipFill>
        <p:spPr>
          <a:xfrm>
            <a:off x="1777" y="4773168"/>
            <a:ext cx="8474710" cy="301751"/>
          </a:xfrm>
          <a:prstGeom prst="rect">
            <a:avLst/>
          </a:prstGeom>
          <a:noFill/>
          <a:ln>
            <a:noFill/>
          </a:ln>
        </p:spPr>
      </p:pic>
      <p:pic>
        <p:nvPicPr>
          <p:cNvPr id="135" name="Google Shape;135;p21"/>
          <p:cNvPicPr preferRelativeResize="0"/>
          <p:nvPr/>
        </p:nvPicPr>
        <p:blipFill rotWithShape="1">
          <a:blip r:embed="rId3">
            <a:alphaModFix/>
          </a:blip>
          <a:srcRect b="0" l="0" r="0" t="0"/>
          <a:stretch/>
        </p:blipFill>
        <p:spPr>
          <a:xfrm>
            <a:off x="1005840" y="361634"/>
            <a:ext cx="7132317" cy="43241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36" name="Shape 136"/>
        <p:cNvGrpSpPr/>
        <p:nvPr/>
      </p:nvGrpSpPr>
      <p:grpSpPr>
        <a:xfrm>
          <a:off x="0" y="0"/>
          <a:ext cx="0" cy="0"/>
          <a:chOff x="0" y="0"/>
          <a:chExt cx="0" cy="0"/>
        </a:xfrm>
      </p:grpSpPr>
      <p:pic>
        <p:nvPicPr>
          <p:cNvPr id="137" name="Google Shape;137;p2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38" name="Google Shape;13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42" name="Shape 142"/>
        <p:cNvGrpSpPr/>
        <p:nvPr/>
      </p:nvGrpSpPr>
      <p:grpSpPr>
        <a:xfrm>
          <a:off x="0" y="0"/>
          <a:ext cx="0" cy="0"/>
          <a:chOff x="0" y="0"/>
          <a:chExt cx="0" cy="0"/>
        </a:xfrm>
      </p:grpSpPr>
      <p:pic>
        <p:nvPicPr>
          <p:cNvPr id="143" name="Google Shape;143;p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4" name="Google Shape;144;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2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2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49" name="Google Shape;149;p23"/>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50" name="Shape 150"/>
        <p:cNvGrpSpPr/>
        <p:nvPr/>
      </p:nvGrpSpPr>
      <p:grpSpPr>
        <a:xfrm>
          <a:off x="0" y="0"/>
          <a:ext cx="0" cy="0"/>
          <a:chOff x="0" y="0"/>
          <a:chExt cx="0" cy="0"/>
        </a:xfrm>
      </p:grpSpPr>
      <p:pic>
        <p:nvPicPr>
          <p:cNvPr id="151" name="Google Shape;151;p2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52" name="Google Shape;152;p24"/>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24"/>
          <p:cNvSpPr txBox="1"/>
          <p:nvPr>
            <p:ph idx="1" type="body"/>
          </p:nvPr>
        </p:nvSpPr>
        <p:spPr>
          <a:xfrm>
            <a:off x="629841" y="1260871"/>
            <a:ext cx="38682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4" name="Google Shape;154;p24"/>
          <p:cNvSpPr txBox="1"/>
          <p:nvPr>
            <p:ph idx="2" type="body"/>
          </p:nvPr>
        </p:nvSpPr>
        <p:spPr>
          <a:xfrm>
            <a:off x="629841" y="2003821"/>
            <a:ext cx="38682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5" name="Google Shape;155;p24"/>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6" name="Google Shape;156;p24"/>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60" name="Shape 160"/>
        <p:cNvGrpSpPr/>
        <p:nvPr/>
      </p:nvGrpSpPr>
      <p:grpSpPr>
        <a:xfrm>
          <a:off x="0" y="0"/>
          <a:ext cx="0" cy="0"/>
          <a:chOff x="0" y="0"/>
          <a:chExt cx="0" cy="0"/>
        </a:xfrm>
      </p:grpSpPr>
      <p:sp>
        <p:nvSpPr>
          <p:cNvPr id="161" name="Google Shape;161;p25"/>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62" name="Google Shape;162;p2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3" name="Google Shape;163;p2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4" name="Google Shape;164;p2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65" name="Google Shape;165;p25"/>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66" name="Shape 166"/>
        <p:cNvGrpSpPr/>
        <p:nvPr/>
      </p:nvGrpSpPr>
      <p:grpSpPr>
        <a:xfrm>
          <a:off x="0" y="0"/>
          <a:ext cx="0" cy="0"/>
          <a:chOff x="0" y="0"/>
          <a:chExt cx="0" cy="0"/>
        </a:xfrm>
      </p:grpSpPr>
      <p:sp>
        <p:nvSpPr>
          <p:cNvPr id="167" name="Google Shape;167;p26"/>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8" name="Google Shape;168;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9" name="Google Shape;169;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0" name="Shape 170"/>
        <p:cNvGrpSpPr/>
        <p:nvPr/>
      </p:nvGrpSpPr>
      <p:grpSpPr>
        <a:xfrm>
          <a:off x="0" y="0"/>
          <a:ext cx="0" cy="0"/>
          <a:chOff x="0" y="0"/>
          <a:chExt cx="0" cy="0"/>
        </a:xfrm>
      </p:grpSpPr>
      <p:sp>
        <p:nvSpPr>
          <p:cNvPr id="171" name="Google Shape;171;p27"/>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2" name="Google Shape;172;p27"/>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173" name="Google Shape;173;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74" name="Shape 174"/>
        <p:cNvGrpSpPr/>
        <p:nvPr/>
      </p:nvGrpSpPr>
      <p:grpSpPr>
        <a:xfrm>
          <a:off x="0" y="0"/>
          <a:ext cx="0" cy="0"/>
          <a:chOff x="0" y="0"/>
          <a:chExt cx="0" cy="0"/>
        </a:xfrm>
      </p:grpSpPr>
      <p:pic>
        <p:nvPicPr>
          <p:cNvPr id="175" name="Google Shape;175;p28"/>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176" name="Google Shape;176;p28"/>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rtl="0" algn="l">
              <a:lnSpc>
                <a:spcPct val="90000"/>
              </a:lnSpc>
              <a:spcBef>
                <a:spcPts val="0"/>
              </a:spcBef>
              <a:spcAft>
                <a:spcPts val="0"/>
              </a:spcAft>
              <a:buClr>
                <a:schemeClr val="lt1"/>
              </a:buClr>
              <a:buSzPts val="4500"/>
              <a:buFont typeface="Open Sans SemiBold"/>
              <a:buNone/>
              <a:defRPr sz="45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7" name="Google Shape;177;p28"/>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rtl="0" algn="l">
              <a:lnSpc>
                <a:spcPct val="90000"/>
              </a:lnSpc>
              <a:spcBef>
                <a:spcPts val="800"/>
              </a:spcBef>
              <a:spcAft>
                <a:spcPts val="0"/>
              </a:spcAft>
              <a:buSzPts val="1800"/>
              <a:buNone/>
              <a:defRPr sz="1800">
                <a:solidFill>
                  <a:schemeClr val="lt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178" name="Google Shape;178;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9" name="Google Shape;179;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0" name="Google Shape;180;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_WITH_CAPTION_TEXT_1">
    <p:spTree>
      <p:nvGrpSpPr>
        <p:cNvPr id="181" name="Shape 181"/>
        <p:cNvGrpSpPr/>
        <p:nvPr/>
      </p:nvGrpSpPr>
      <p:grpSpPr>
        <a:xfrm>
          <a:off x="0" y="0"/>
          <a:ext cx="0" cy="0"/>
          <a:chOff x="0" y="0"/>
          <a:chExt cx="0" cy="0"/>
        </a:xfrm>
      </p:grpSpPr>
      <p:sp>
        <p:nvSpPr>
          <p:cNvPr id="182" name="Google Shape;182;p2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3" name="Google Shape;183;p29"/>
          <p:cNvSpPr/>
          <p:nvPr>
            <p:ph idx="2" type="pic"/>
          </p:nvPr>
        </p:nvSpPr>
        <p:spPr>
          <a:xfrm>
            <a:off x="3887391" y="342901"/>
            <a:ext cx="4629300" cy="4053000"/>
          </a:xfrm>
          <a:prstGeom prst="rect">
            <a:avLst/>
          </a:prstGeom>
          <a:noFill/>
          <a:ln>
            <a:noFill/>
          </a:ln>
        </p:spPr>
      </p:sp>
      <p:sp>
        <p:nvSpPr>
          <p:cNvPr id="184" name="Google Shape;184;p2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85" name="Google Shape;185;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6" name="Google Shape;186;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7" name="Google Shape;187;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PICTURE_WITH_CAPTION_TEXT_2">
    <p:spTree>
      <p:nvGrpSpPr>
        <p:cNvPr id="188" name="Shape 188"/>
        <p:cNvGrpSpPr/>
        <p:nvPr/>
      </p:nvGrpSpPr>
      <p:grpSpPr>
        <a:xfrm>
          <a:off x="0" y="0"/>
          <a:ext cx="0" cy="0"/>
          <a:chOff x="0" y="0"/>
          <a:chExt cx="0" cy="0"/>
        </a:xfrm>
      </p:grpSpPr>
      <p:sp>
        <p:nvSpPr>
          <p:cNvPr id="189" name="Google Shape;189;p3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0" name="Google Shape;190;p30"/>
          <p:cNvSpPr/>
          <p:nvPr>
            <p:ph idx="2" type="pic"/>
          </p:nvPr>
        </p:nvSpPr>
        <p:spPr>
          <a:xfrm>
            <a:off x="3887391" y="342901"/>
            <a:ext cx="4629300" cy="4053000"/>
          </a:xfrm>
          <a:prstGeom prst="rect">
            <a:avLst/>
          </a:prstGeom>
          <a:noFill/>
          <a:ln>
            <a:noFill/>
          </a:ln>
        </p:spPr>
      </p:sp>
      <p:sp>
        <p:nvSpPr>
          <p:cNvPr id="191" name="Google Shape;191;p3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92" name="Google Shape;192;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3" name="Google Shape;193;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4" name="Google Shape;194;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3" name="Shape 23"/>
        <p:cNvGrpSpPr/>
        <p:nvPr/>
      </p:nvGrpSpPr>
      <p:grpSpPr>
        <a:xfrm>
          <a:off x="0" y="0"/>
          <a:ext cx="0" cy="0"/>
          <a:chOff x="0" y="0"/>
          <a:chExt cx="0" cy="0"/>
        </a:xfrm>
      </p:grpSpPr>
      <p:sp>
        <p:nvSpPr>
          <p:cNvPr id="24" name="Google Shape;24;p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6" name="Google Shape;26;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 name="Google Shape;27;p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0"/>
              </a:spcBef>
              <a:spcAft>
                <a:spcPts val="0"/>
              </a:spcAft>
              <a:buSzPts val="1400"/>
              <a:buChar char="○"/>
              <a:defRPr/>
            </a:lvl2pPr>
            <a:lvl3pPr indent="-317500" lvl="2" marL="1371600" rtl="0" algn="l">
              <a:lnSpc>
                <a:spcPct val="90000"/>
              </a:lnSpc>
              <a:spcBef>
                <a:spcPts val="0"/>
              </a:spcBef>
              <a:spcAft>
                <a:spcPts val="0"/>
              </a:spcAft>
              <a:buSzPts val="1400"/>
              <a:buChar char="■"/>
              <a:defRPr/>
            </a:lvl3pPr>
            <a:lvl4pPr indent="-317500" lvl="3" marL="1828800" rtl="0" algn="l">
              <a:lnSpc>
                <a:spcPct val="90000"/>
              </a:lnSpc>
              <a:spcBef>
                <a:spcPts val="0"/>
              </a:spcBef>
              <a:spcAft>
                <a:spcPts val="0"/>
              </a:spcAft>
              <a:buSzPts val="1400"/>
              <a:buChar char="●"/>
              <a:defRPr/>
            </a:lvl4pPr>
            <a:lvl5pPr indent="-317500" lvl="4" marL="2286000" rtl="0" algn="l">
              <a:lnSpc>
                <a:spcPct val="90000"/>
              </a:lnSpc>
              <a:spcBef>
                <a:spcPts val="0"/>
              </a:spcBef>
              <a:spcAft>
                <a:spcPts val="0"/>
              </a:spcAft>
              <a:buSzPts val="1400"/>
              <a:buChar char="○"/>
              <a:defRPr/>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28" name="Google Shape;2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02" name="Shape 202"/>
        <p:cNvGrpSpPr/>
        <p:nvPr/>
      </p:nvGrpSpPr>
      <p:grpSpPr>
        <a:xfrm>
          <a:off x="0" y="0"/>
          <a:ext cx="0" cy="0"/>
          <a:chOff x="0" y="0"/>
          <a:chExt cx="0" cy="0"/>
        </a:xfrm>
      </p:grpSpPr>
      <p:pic>
        <p:nvPicPr>
          <p:cNvPr id="203" name="Google Shape;203;p32"/>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204" name="Google Shape;204;p32"/>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rtl="0" algn="l">
              <a:lnSpc>
                <a:spcPct val="90000"/>
              </a:lnSpc>
              <a:spcBef>
                <a:spcPts val="0"/>
              </a:spcBef>
              <a:spcAft>
                <a:spcPts val="0"/>
              </a:spcAft>
              <a:buClr>
                <a:schemeClr val="lt1"/>
              </a:buClr>
              <a:buSzPts val="4500"/>
              <a:buFont typeface="Open Sans SemiBold"/>
              <a:buNone/>
              <a:defRPr sz="45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5" name="Google Shape;205;p32"/>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rtl="0" algn="l">
              <a:lnSpc>
                <a:spcPct val="90000"/>
              </a:lnSpc>
              <a:spcBef>
                <a:spcPts val="800"/>
              </a:spcBef>
              <a:spcAft>
                <a:spcPts val="0"/>
              </a:spcAft>
              <a:buSzPts val="1800"/>
              <a:buNone/>
              <a:defRPr sz="1800">
                <a:solidFill>
                  <a:schemeClr val="lt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206" name="Google Shape;206;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7" name="Google Shape;207;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8" name="Google Shape;208;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9" name="Shape 209"/>
        <p:cNvGrpSpPr/>
        <p:nvPr/>
      </p:nvGrpSpPr>
      <p:grpSpPr>
        <a:xfrm>
          <a:off x="0" y="0"/>
          <a:ext cx="0" cy="0"/>
          <a:chOff x="0" y="0"/>
          <a:chExt cx="0" cy="0"/>
        </a:xfrm>
      </p:grpSpPr>
      <p:sp>
        <p:nvSpPr>
          <p:cNvPr id="210" name="Google Shape;210;p33"/>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1" name="Google Shape;211;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2" name="Google Shape;212;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3" name="Google Shape;213;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14" name="Google Shape;214;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215" name="Shape 215"/>
        <p:cNvGrpSpPr/>
        <p:nvPr/>
      </p:nvGrpSpPr>
      <p:grpSpPr>
        <a:xfrm>
          <a:off x="0" y="0"/>
          <a:ext cx="0" cy="0"/>
          <a:chOff x="0" y="0"/>
          <a:chExt cx="0" cy="0"/>
        </a:xfrm>
      </p:grpSpPr>
      <p:sp>
        <p:nvSpPr>
          <p:cNvPr id="216" name="Google Shape;216;p34"/>
          <p:cNvSpPr/>
          <p:nvPr>
            <p:ph idx="2" type="media"/>
          </p:nvPr>
        </p:nvSpPr>
        <p:spPr>
          <a:xfrm>
            <a:off x="851189"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17" name="Google Shape;217;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8" name="Google Shape;218;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9" name="Google Shape;219;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20" name="Shape 220"/>
        <p:cNvGrpSpPr/>
        <p:nvPr/>
      </p:nvGrpSpPr>
      <p:grpSpPr>
        <a:xfrm>
          <a:off x="0" y="0"/>
          <a:ext cx="0" cy="0"/>
          <a:chOff x="0" y="0"/>
          <a:chExt cx="0" cy="0"/>
        </a:xfrm>
      </p:grpSpPr>
      <p:sp>
        <p:nvSpPr>
          <p:cNvPr id="221" name="Google Shape;221;p3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2" name="Google Shape;222;p3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3" name="Google Shape;223;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4" name="Google Shape;224;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5" name="Google Shape;225;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26" name="Google Shape;226;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227" name="Shape 227"/>
        <p:cNvGrpSpPr/>
        <p:nvPr/>
      </p:nvGrpSpPr>
      <p:grpSpPr>
        <a:xfrm>
          <a:off x="0" y="0"/>
          <a:ext cx="0" cy="0"/>
          <a:chOff x="0" y="0"/>
          <a:chExt cx="0" cy="0"/>
        </a:xfrm>
      </p:grpSpPr>
      <p:pic>
        <p:nvPicPr>
          <p:cNvPr id="228" name="Google Shape;228;p36"/>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229" name="Google Shape;229;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0" name="Google Shape;230;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1" name="Google Shape;231;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32" name="Google Shape;232;p36"/>
          <p:cNvSpPr/>
          <p:nvPr>
            <p:ph idx="2" type="pic"/>
          </p:nvPr>
        </p:nvSpPr>
        <p:spPr>
          <a:xfrm>
            <a:off x="0" y="0"/>
            <a:ext cx="9141900" cy="3837600"/>
          </a:xfrm>
          <a:prstGeom prst="rect">
            <a:avLst/>
          </a:prstGeom>
          <a:noFill/>
          <a:ln>
            <a:noFill/>
          </a:ln>
        </p:spPr>
      </p:sp>
      <p:sp>
        <p:nvSpPr>
          <p:cNvPr id="233" name="Google Shape;233;p36"/>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234" name="Shape 234"/>
        <p:cNvGrpSpPr/>
        <p:nvPr/>
      </p:nvGrpSpPr>
      <p:grpSpPr>
        <a:xfrm>
          <a:off x="0" y="0"/>
          <a:ext cx="0" cy="0"/>
          <a:chOff x="0" y="0"/>
          <a:chExt cx="0" cy="0"/>
        </a:xfrm>
      </p:grpSpPr>
      <p:pic>
        <p:nvPicPr>
          <p:cNvPr id="235" name="Google Shape;235;p3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36" name="Google Shape;236;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7" name="Google Shape;237;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8" name="Google Shape;238;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39" name="Google Shape;239;p37"/>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0" name="Shape 240"/>
        <p:cNvGrpSpPr/>
        <p:nvPr/>
      </p:nvGrpSpPr>
      <p:grpSpPr>
        <a:xfrm>
          <a:off x="0" y="0"/>
          <a:ext cx="0" cy="0"/>
          <a:chOff x="0" y="0"/>
          <a:chExt cx="0" cy="0"/>
        </a:xfrm>
      </p:grpSpPr>
      <p:sp>
        <p:nvSpPr>
          <p:cNvPr id="241" name="Google Shape;241;p3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2" name="Google Shape;242;p38"/>
          <p:cNvSpPr/>
          <p:nvPr>
            <p:ph idx="2" type="pic"/>
          </p:nvPr>
        </p:nvSpPr>
        <p:spPr>
          <a:xfrm>
            <a:off x="3887391" y="342901"/>
            <a:ext cx="4629300" cy="4053000"/>
          </a:xfrm>
          <a:prstGeom prst="rect">
            <a:avLst/>
          </a:prstGeom>
          <a:noFill/>
          <a:ln>
            <a:noFill/>
          </a:ln>
        </p:spPr>
      </p:sp>
      <p:sp>
        <p:nvSpPr>
          <p:cNvPr id="243" name="Google Shape;243;p3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44" name="Google Shape;244;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5" name="Google Shape;245;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6" name="Google Shape;246;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247" name="Shape 247"/>
        <p:cNvGrpSpPr/>
        <p:nvPr/>
      </p:nvGrpSpPr>
      <p:grpSpPr>
        <a:xfrm>
          <a:off x="0" y="0"/>
          <a:ext cx="0" cy="0"/>
          <a:chOff x="0" y="0"/>
          <a:chExt cx="0" cy="0"/>
        </a:xfrm>
      </p:grpSpPr>
      <p:pic>
        <p:nvPicPr>
          <p:cNvPr id="248" name="Google Shape;248;p3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49" name="Google Shape;249;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0" name="Google Shape;250;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1" name="Google Shape;251;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52" name="Google Shape;252;p39"/>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 name="Google Shape;253;p39"/>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howMasterSp="0">
  <p:cSld name="1_Quote">
    <p:spTree>
      <p:nvGrpSpPr>
        <p:cNvPr id="254" name="Shape 254"/>
        <p:cNvGrpSpPr/>
        <p:nvPr/>
      </p:nvGrpSpPr>
      <p:grpSpPr>
        <a:xfrm>
          <a:off x="0" y="0"/>
          <a:ext cx="0" cy="0"/>
          <a:chOff x="0" y="0"/>
          <a:chExt cx="0" cy="0"/>
        </a:xfrm>
      </p:grpSpPr>
      <p:pic>
        <p:nvPicPr>
          <p:cNvPr id="255" name="Google Shape;255;p40"/>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56" name="Google Shape;256;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7" name="Google Shape;257;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8" name="Google Shape;258;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259" name="Google Shape;259;p40"/>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1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60" name="Google Shape;260;p40"/>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21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61" name="Shape 261"/>
        <p:cNvGrpSpPr/>
        <p:nvPr/>
      </p:nvGrpSpPr>
      <p:grpSpPr>
        <a:xfrm>
          <a:off x="0" y="0"/>
          <a:ext cx="0" cy="0"/>
          <a:chOff x="0" y="0"/>
          <a:chExt cx="0" cy="0"/>
        </a:xfrm>
      </p:grpSpPr>
      <p:sp>
        <p:nvSpPr>
          <p:cNvPr id="262" name="Google Shape;262;p4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63" name="Google Shape;263;p4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64" name="Google Shape;264;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5" name="Google Shape;265;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6" name="Google Shape;266;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267" name="Google Shape;267;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 name="Google Shape;31;p5"/>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32" name="Google Shape;32;p5"/>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33" name="Google Shape;33;p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68" name="Shape 268"/>
        <p:cNvGrpSpPr/>
        <p:nvPr/>
      </p:nvGrpSpPr>
      <p:grpSpPr>
        <a:xfrm>
          <a:off x="0" y="0"/>
          <a:ext cx="0" cy="0"/>
          <a:chOff x="0" y="0"/>
          <a:chExt cx="0" cy="0"/>
        </a:xfrm>
      </p:grpSpPr>
      <p:pic>
        <p:nvPicPr>
          <p:cNvPr id="269" name="Google Shape;269;p4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70" name="Google Shape;270;p42"/>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1" name="Google Shape;271;p42"/>
          <p:cNvSpPr txBox="1"/>
          <p:nvPr>
            <p:ph idx="1" type="body"/>
          </p:nvPr>
        </p:nvSpPr>
        <p:spPr>
          <a:xfrm>
            <a:off x="629841" y="1260872"/>
            <a:ext cx="38685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2" name="Google Shape;272;p42"/>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 name="Google Shape;273;p42"/>
          <p:cNvSpPr txBox="1"/>
          <p:nvPr>
            <p:ph idx="3" type="body"/>
          </p:nvPr>
        </p:nvSpPr>
        <p:spPr>
          <a:xfrm>
            <a:off x="4629150" y="1260872"/>
            <a:ext cx="38874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4" name="Google Shape;274;p42"/>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5" name="Google Shape;275;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6" name="Google Shape;276;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7" name="Google Shape;277;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78" name="Shape 278"/>
        <p:cNvGrpSpPr/>
        <p:nvPr/>
      </p:nvGrpSpPr>
      <p:grpSpPr>
        <a:xfrm>
          <a:off x="0" y="0"/>
          <a:ext cx="0" cy="0"/>
          <a:chOff x="0" y="0"/>
          <a:chExt cx="0" cy="0"/>
        </a:xfrm>
      </p:grpSpPr>
      <p:pic>
        <p:nvPicPr>
          <p:cNvPr id="279" name="Google Shape;279;p43"/>
          <p:cNvPicPr preferRelativeResize="0"/>
          <p:nvPr/>
        </p:nvPicPr>
        <p:blipFill rotWithShape="1">
          <a:blip r:embed="rId2">
            <a:alphaModFix/>
          </a:blip>
          <a:srcRect b="0" l="0" r="0" t="0"/>
          <a:stretch/>
        </p:blipFill>
        <p:spPr>
          <a:xfrm>
            <a:off x="889" y="499"/>
            <a:ext cx="9142225" cy="5142502"/>
          </a:xfrm>
          <a:prstGeom prst="rect">
            <a:avLst/>
          </a:prstGeom>
          <a:noFill/>
          <a:ln>
            <a:noFill/>
          </a:ln>
        </p:spPr>
      </p:pic>
      <p:sp>
        <p:nvSpPr>
          <p:cNvPr id="280" name="Google Shape;280;p43"/>
          <p:cNvSpPr txBox="1"/>
          <p:nvPr>
            <p:ph idx="1" type="subTitle"/>
          </p:nvPr>
        </p:nvSpPr>
        <p:spPr>
          <a:xfrm>
            <a:off x="1143000" y="3244850"/>
            <a:ext cx="5610300" cy="778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81" name="Google Shape;281;p43"/>
          <p:cNvSpPr txBox="1"/>
          <p:nvPr>
            <p:ph type="title"/>
          </p:nvPr>
        </p:nvSpPr>
        <p:spPr>
          <a:xfrm>
            <a:off x="1143000" y="1198418"/>
            <a:ext cx="5610300" cy="2046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2" name="Google Shape;282;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3" name="Google Shape;283;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4" name="Google Shape;284;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85" name="Shape 285"/>
        <p:cNvGrpSpPr/>
        <p:nvPr/>
      </p:nvGrpSpPr>
      <p:grpSpPr>
        <a:xfrm>
          <a:off x="0" y="0"/>
          <a:ext cx="0" cy="0"/>
          <a:chOff x="0" y="0"/>
          <a:chExt cx="0" cy="0"/>
        </a:xfrm>
      </p:grpSpPr>
      <p:pic>
        <p:nvPicPr>
          <p:cNvPr id="286" name="Google Shape;286;p4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87" name="Google Shape;28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8" name="Google Shape;28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9" name="Google Shape;28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90" name="Google Shape;290;p44"/>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1" name="Google Shape;291;p44"/>
          <p:cNvSpPr txBox="1"/>
          <p:nvPr>
            <p:ph idx="1" type="body"/>
          </p:nvPr>
        </p:nvSpPr>
        <p:spPr>
          <a:xfrm>
            <a:off x="2686050" y="3998454"/>
            <a:ext cx="6458100" cy="51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292" name="Shape 292"/>
        <p:cNvGrpSpPr/>
        <p:nvPr/>
      </p:nvGrpSpPr>
      <p:grpSpPr>
        <a:xfrm>
          <a:off x="0" y="0"/>
          <a:ext cx="0" cy="0"/>
          <a:chOff x="0" y="0"/>
          <a:chExt cx="0" cy="0"/>
        </a:xfrm>
      </p:grpSpPr>
      <p:pic>
        <p:nvPicPr>
          <p:cNvPr id="293" name="Google Shape;293;p45"/>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294" name="Google Shape;29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5" name="Google Shape;29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6" name="Google Shape;29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97" name="Google Shape;297;p45"/>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8" name="Shape 298"/>
        <p:cNvGrpSpPr/>
        <p:nvPr/>
      </p:nvGrpSpPr>
      <p:grpSpPr>
        <a:xfrm>
          <a:off x="0" y="0"/>
          <a:ext cx="0" cy="0"/>
          <a:chOff x="0" y="0"/>
          <a:chExt cx="0" cy="0"/>
        </a:xfrm>
      </p:grpSpPr>
      <p:sp>
        <p:nvSpPr>
          <p:cNvPr id="299" name="Google Shape;299;p4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0" name="Google Shape;300;p46"/>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rm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01" name="Google Shape;301;p4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02" name="Google Shape;302;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3" name="Google Shape;303;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4" name="Google Shape;304;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305" name="Shape 305"/>
        <p:cNvGrpSpPr/>
        <p:nvPr/>
      </p:nvGrpSpPr>
      <p:grpSpPr>
        <a:xfrm>
          <a:off x="0" y="0"/>
          <a:ext cx="0" cy="0"/>
          <a:chOff x="0" y="0"/>
          <a:chExt cx="0" cy="0"/>
        </a:xfrm>
      </p:grpSpPr>
      <p:pic>
        <p:nvPicPr>
          <p:cNvPr descr="Kansans Can contact page&#10;Kansas State Department of Education&#10;www.ksde.org&#10;#KansansCan&#10;Kansas leads the world in the success of each student." id="306" name="Google Shape;306;p4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07" name="Google Shape;307;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8" name="Google Shape;308;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9" name="Google Shape;309;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310" name="Google Shape;310;p47"/>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1" name="Google Shape;311;p47"/>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312" name="Google Shape;312;p47"/>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3" name="Shape 313"/>
        <p:cNvGrpSpPr/>
        <p:nvPr/>
      </p:nvGrpSpPr>
      <p:grpSpPr>
        <a:xfrm>
          <a:off x="0" y="0"/>
          <a:ext cx="0" cy="0"/>
          <a:chOff x="0" y="0"/>
          <a:chExt cx="0" cy="0"/>
        </a:xfrm>
      </p:grpSpPr>
      <p:sp>
        <p:nvSpPr>
          <p:cNvPr id="314" name="Google Shape;314;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5" name="Google Shape;31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bg>
      <p:bgPr>
        <a:solidFill>
          <a:srgbClr val="000000"/>
        </a:solidFill>
      </p:bgPr>
    </p:bg>
    <p:spTree>
      <p:nvGrpSpPr>
        <p:cNvPr id="37" name="Shape 37"/>
        <p:cNvGrpSpPr/>
        <p:nvPr/>
      </p:nvGrpSpPr>
      <p:grpSpPr>
        <a:xfrm>
          <a:off x="0" y="0"/>
          <a:ext cx="0" cy="0"/>
          <a:chOff x="0" y="0"/>
          <a:chExt cx="0" cy="0"/>
        </a:xfrm>
      </p:grpSpPr>
      <p:sp>
        <p:nvSpPr>
          <p:cNvPr id="38" name="Google Shape;38;p7"/>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 name="Google Shape;39;p7"/>
          <p:cNvGrpSpPr/>
          <p:nvPr/>
        </p:nvGrpSpPr>
        <p:grpSpPr>
          <a:xfrm>
            <a:off x="6427669" y="2502633"/>
            <a:ext cx="2324700" cy="2324700"/>
            <a:chOff x="-474900" y="321200"/>
            <a:chExt cx="2324700" cy="2324700"/>
          </a:xfrm>
        </p:grpSpPr>
        <p:sp>
          <p:nvSpPr>
            <p:cNvPr id="40" name="Google Shape;40;p7"/>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7"/>
          <p:cNvSpPr txBox="1"/>
          <p:nvPr>
            <p:ph type="ctrTitle"/>
          </p:nvPr>
        </p:nvSpPr>
        <p:spPr>
          <a:xfrm>
            <a:off x="2569800" y="2236800"/>
            <a:ext cx="4004400" cy="9567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Clr>
                <a:srgbClr val="000000"/>
              </a:buClr>
              <a:buSzPts val="5200"/>
              <a:buNone/>
              <a:defRPr sz="5200">
                <a:solidFill>
                  <a:srgbClr val="000000"/>
                </a:solidFill>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45" name="Google Shape;45;p7"/>
          <p:cNvSpPr txBox="1"/>
          <p:nvPr>
            <p:ph idx="1" type="subTitle"/>
          </p:nvPr>
        </p:nvSpPr>
        <p:spPr>
          <a:xfrm>
            <a:off x="2569800" y="3188701"/>
            <a:ext cx="4004400" cy="784800"/>
          </a:xfrm>
          <a:prstGeom prst="rect">
            <a:avLst/>
          </a:prstGeom>
          <a:noFill/>
          <a:ln>
            <a:noFill/>
          </a:ln>
        </p:spPr>
        <p:txBody>
          <a:bodyPr anchorCtr="0" anchor="t" bIns="91425" lIns="91425" spcFirstLastPara="1" rIns="91425" wrap="square" tIns="91425">
            <a:normAutofit/>
          </a:bodyPr>
          <a:lstStyle>
            <a:lvl1pPr lvl="0" rtl="0" algn="ctr">
              <a:lnSpc>
                <a:spcPct val="90000"/>
              </a:lnSpc>
              <a:spcBef>
                <a:spcPts val="0"/>
              </a:spcBef>
              <a:spcAft>
                <a:spcPts val="0"/>
              </a:spcAft>
              <a:buClr>
                <a:srgbClr val="000000"/>
              </a:buClr>
              <a:buSzPts val="1400"/>
              <a:buNone/>
              <a:defRPr sz="1400">
                <a:solidFill>
                  <a:srgbClr val="000000"/>
                </a:solidFill>
              </a:defRPr>
            </a:lvl1pPr>
            <a:lvl2pPr lvl="1" rtl="0" algn="ctr">
              <a:lnSpc>
                <a:spcPct val="90000"/>
              </a:lnSpc>
              <a:spcBef>
                <a:spcPts val="0"/>
              </a:spcBef>
              <a:spcAft>
                <a:spcPts val="0"/>
              </a:spcAft>
              <a:buClr>
                <a:srgbClr val="000000"/>
              </a:buClr>
              <a:buSzPts val="1400"/>
              <a:buNone/>
              <a:defRPr sz="1400">
                <a:solidFill>
                  <a:srgbClr val="000000"/>
                </a:solidFill>
              </a:defRPr>
            </a:lvl2pPr>
            <a:lvl3pPr lvl="2" rtl="0" algn="ctr">
              <a:lnSpc>
                <a:spcPct val="90000"/>
              </a:lnSpc>
              <a:spcBef>
                <a:spcPts val="0"/>
              </a:spcBef>
              <a:spcAft>
                <a:spcPts val="0"/>
              </a:spcAft>
              <a:buClr>
                <a:srgbClr val="000000"/>
              </a:buClr>
              <a:buSzPts val="1400"/>
              <a:buNone/>
              <a:defRPr sz="1400">
                <a:solidFill>
                  <a:srgbClr val="000000"/>
                </a:solidFill>
              </a:defRPr>
            </a:lvl3pPr>
            <a:lvl4pPr lvl="3" rtl="0" algn="ctr">
              <a:lnSpc>
                <a:spcPct val="90000"/>
              </a:lnSpc>
              <a:spcBef>
                <a:spcPts val="0"/>
              </a:spcBef>
              <a:spcAft>
                <a:spcPts val="0"/>
              </a:spcAft>
              <a:buClr>
                <a:srgbClr val="000000"/>
              </a:buClr>
              <a:buSzPts val="1400"/>
              <a:buNone/>
              <a:defRPr sz="1400">
                <a:solidFill>
                  <a:srgbClr val="000000"/>
                </a:solidFill>
              </a:defRPr>
            </a:lvl4pPr>
            <a:lvl5pPr lvl="4" rtl="0" algn="ctr">
              <a:lnSpc>
                <a:spcPct val="90000"/>
              </a:lnSpc>
              <a:spcBef>
                <a:spcPts val="0"/>
              </a:spcBef>
              <a:spcAft>
                <a:spcPts val="0"/>
              </a:spcAft>
              <a:buClr>
                <a:srgbClr val="000000"/>
              </a:buClr>
              <a:buSzPts val="1400"/>
              <a:buNone/>
              <a:defRPr sz="1400">
                <a:solidFill>
                  <a:srgbClr val="000000"/>
                </a:solidFill>
              </a:defRPr>
            </a:lvl5pPr>
            <a:lvl6pPr lvl="5" rtl="0" algn="ctr">
              <a:lnSpc>
                <a:spcPct val="90000"/>
              </a:lnSpc>
              <a:spcBef>
                <a:spcPts val="0"/>
              </a:spcBef>
              <a:spcAft>
                <a:spcPts val="0"/>
              </a:spcAft>
              <a:buClr>
                <a:srgbClr val="000000"/>
              </a:buClr>
              <a:buSzPts val="1400"/>
              <a:buNone/>
              <a:defRPr sz="1400">
                <a:solidFill>
                  <a:srgbClr val="000000"/>
                </a:solidFill>
              </a:defRPr>
            </a:lvl6pPr>
            <a:lvl7pPr lvl="6" rtl="0" algn="ctr">
              <a:lnSpc>
                <a:spcPct val="90000"/>
              </a:lnSpc>
              <a:spcBef>
                <a:spcPts val="0"/>
              </a:spcBef>
              <a:spcAft>
                <a:spcPts val="0"/>
              </a:spcAft>
              <a:buClr>
                <a:srgbClr val="000000"/>
              </a:buClr>
              <a:buSzPts val="1400"/>
              <a:buNone/>
              <a:defRPr sz="1400">
                <a:solidFill>
                  <a:srgbClr val="000000"/>
                </a:solidFill>
              </a:defRPr>
            </a:lvl7pPr>
            <a:lvl8pPr lvl="7" rtl="0" algn="ctr">
              <a:lnSpc>
                <a:spcPct val="90000"/>
              </a:lnSpc>
              <a:spcBef>
                <a:spcPts val="0"/>
              </a:spcBef>
              <a:spcAft>
                <a:spcPts val="0"/>
              </a:spcAft>
              <a:buClr>
                <a:srgbClr val="000000"/>
              </a:buClr>
              <a:buSzPts val="1400"/>
              <a:buNone/>
              <a:defRPr sz="1400">
                <a:solidFill>
                  <a:srgbClr val="000000"/>
                </a:solidFill>
              </a:defRPr>
            </a:lvl8pPr>
            <a:lvl9pPr lvl="8" rtl="0" algn="ctr">
              <a:lnSpc>
                <a:spcPct val="90000"/>
              </a:lnSpc>
              <a:spcBef>
                <a:spcPts val="0"/>
              </a:spcBef>
              <a:spcAft>
                <a:spcPts val="0"/>
              </a:spcAft>
              <a:buClr>
                <a:srgbClr val="000000"/>
              </a:buClr>
              <a:buSzPts val="1400"/>
              <a:buNone/>
              <a:defRPr sz="1400">
                <a:solidFill>
                  <a:srgbClr val="000000"/>
                </a:solidFill>
              </a:defRPr>
            </a:lvl9pPr>
          </a:lstStyle>
          <a:p/>
        </p:txBody>
      </p:sp>
      <p:grpSp>
        <p:nvGrpSpPr>
          <p:cNvPr id="46" name="Google Shape;46;p7"/>
          <p:cNvGrpSpPr/>
          <p:nvPr/>
        </p:nvGrpSpPr>
        <p:grpSpPr>
          <a:xfrm>
            <a:off x="764825" y="439375"/>
            <a:ext cx="1924500" cy="1924500"/>
            <a:chOff x="6680825" y="2549350"/>
            <a:chExt cx="1539600" cy="1539600"/>
          </a:xfrm>
        </p:grpSpPr>
        <p:sp>
          <p:nvSpPr>
            <p:cNvPr id="47" name="Google Shape;47;p7"/>
            <p:cNvSpPr/>
            <p:nvPr/>
          </p:nvSpPr>
          <p:spPr>
            <a:xfrm>
              <a:off x="6825669" y="2694194"/>
              <a:ext cx="1249800" cy="12498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6894850" y="2763375"/>
              <a:ext cx="1111200" cy="11112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7"/>
            <p:cNvSpPr/>
            <p:nvPr/>
          </p:nvSpPr>
          <p:spPr>
            <a:xfrm>
              <a:off x="6680825" y="2549350"/>
              <a:ext cx="1539600" cy="1539600"/>
            </a:xfrm>
            <a:prstGeom prst="donut">
              <a:avLst>
                <a:gd fmla="val 495" name="adj"/>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50" name="Shape 50"/>
        <p:cNvGrpSpPr/>
        <p:nvPr/>
      </p:nvGrpSpPr>
      <p:grpSpPr>
        <a:xfrm>
          <a:off x="0" y="0"/>
          <a:ext cx="0" cy="0"/>
          <a:chOff x="0" y="0"/>
          <a:chExt cx="0" cy="0"/>
        </a:xfrm>
      </p:grpSpPr>
      <p:grpSp>
        <p:nvGrpSpPr>
          <p:cNvPr id="51" name="Google Shape;51;p8"/>
          <p:cNvGrpSpPr/>
          <p:nvPr/>
        </p:nvGrpSpPr>
        <p:grpSpPr>
          <a:xfrm>
            <a:off x="-442731" y="337284"/>
            <a:ext cx="2324700" cy="2324700"/>
            <a:chOff x="-474900" y="321200"/>
            <a:chExt cx="2324700" cy="2324700"/>
          </a:xfrm>
        </p:grpSpPr>
        <p:sp>
          <p:nvSpPr>
            <p:cNvPr id="52" name="Google Shape;52;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 name="Google Shape;56;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
          <p:cNvSpPr txBox="1"/>
          <p:nvPr>
            <p:ph type="title"/>
          </p:nvPr>
        </p:nvSpPr>
        <p:spPr>
          <a:xfrm>
            <a:off x="457200" y="1166125"/>
            <a:ext cx="5220300" cy="6831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8" name="Google Shape;58;p8"/>
          <p:cNvSpPr txBox="1"/>
          <p:nvPr>
            <p:ph idx="1" type="body"/>
          </p:nvPr>
        </p:nvSpPr>
        <p:spPr>
          <a:xfrm>
            <a:off x="1069625"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59" name="Google Shape;59;p8"/>
          <p:cNvSpPr txBox="1"/>
          <p:nvPr>
            <p:ph idx="2" type="body"/>
          </p:nvPr>
        </p:nvSpPr>
        <p:spPr>
          <a:xfrm>
            <a:off x="263093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60" name="Google Shape;60;p8"/>
          <p:cNvSpPr txBox="1"/>
          <p:nvPr>
            <p:ph idx="3" type="body"/>
          </p:nvPr>
        </p:nvSpPr>
        <p:spPr>
          <a:xfrm>
            <a:off x="419224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61" name="Google Shape;61;p8"/>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
          <p:cNvSpPr/>
          <p:nvPr/>
        </p:nvSpPr>
        <p:spPr>
          <a:xfrm>
            <a:off x="6272900" y="955200"/>
            <a:ext cx="3233100" cy="3233100"/>
          </a:xfrm>
          <a:prstGeom prst="ellipse">
            <a:avLst/>
          </a:prstGeom>
          <a:solidFill>
            <a:srgbClr val="000000">
              <a:alpha val="6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9"/>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1" name="Shape 71"/>
        <p:cNvGrpSpPr/>
        <p:nvPr/>
      </p:nvGrpSpPr>
      <p:grpSpPr>
        <a:xfrm>
          <a:off x="0" y="0"/>
          <a:ext cx="0" cy="0"/>
          <a:chOff x="0" y="0"/>
          <a:chExt cx="0" cy="0"/>
        </a:xfrm>
      </p:grpSpPr>
      <p:sp>
        <p:nvSpPr>
          <p:cNvPr id="72" name="Google Shape;72;p10"/>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theme" Target="../theme/theme1.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9" Type="http://schemas.openxmlformats.org/officeDocument/2006/relationships/theme" Target="../theme/theme3.xml"/><Relationship Id="rId1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id="196" name="Google Shape;196;p3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197" name="Google Shape;197;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198" name="Google Shape;198;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199" name="Google Shape;199;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3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www.ksde.org/Agency/Division-of-Learning-Services/Teacher-Licensure-TL/KESA/KESA-Systems-Information" TargetMode="External"/><Relationship Id="rId4" Type="http://schemas.openxmlformats.org/officeDocument/2006/relationships/hyperlink" Target="https://www.ksde.org/Agency/Division-of-Learning-Services/Teacher-Licensure-TL/KESA/Resources/Foundational-Structures" TargetMode="External"/><Relationship Id="rId5" Type="http://schemas.openxmlformats.org/officeDocument/2006/relationships/hyperlink" Target="https://datacentral.ksde.org/accountability.aspx" TargetMode="External"/><Relationship Id="rId6" Type="http://schemas.openxmlformats.org/officeDocument/2006/relationships/hyperlink" Target="https://www.ksde.org/Portals/0/TLA/Accreditation/Compliance%20Areas%20and%20Contacts%20-%20Current.pdf?ver=2022-08-31-084859-310" TargetMode="External"/><Relationship Id="rId7"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hyperlink" Target="https://www.ksde.org/Portals/0/Communications/Rubrics/Social-Emotional%20Growth%20KC%20Star%20Recognition%20Rubric.pdf?ver=2021-04-07-090645-187" TargetMode="Externa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hyperlink" Target="https://www.ksde.org/Portals/0/Communications/Rubrics/Kindergarten%20Readiness%20KC%20Star%20Recognition%20Rubric.pdf?ver=2021-04-01-095821-647"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hyperlink" Target="https://www.ksde.org/Portals/0/Communications/Rubrics/IPS%20KC%20Star%20Recognition%20Rubric.pdf?ver=2021-04-01-091306-557" TargetMode="Externa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hyperlink" Target="https://www.ksde.org/Agency/Fiscal-and-Administrative-Services/Communications-and-Recognition-Programs/Vision-Kansans-Can/Kansans-Can-Star-Recognition/Qualitative-Measures/Civic-Engagement"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7.xml"/><Relationship Id="rId3"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hyperlink" Target="https://www.menti.com/734ufmz2r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3.xml"/><Relationship Id="rId3" Type="http://schemas.openxmlformats.org/officeDocument/2006/relationships/hyperlink" Target="https://www.ksde.org/Portals/0/TLA/Accreditation/KESA%20Resources/Kansas%20Education%20Systems%20Accreditation%20Guidance%202021-2022.pdf?ver=2022-01-21-142733-23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4.xml"/><Relationship Id="rId3" Type="http://schemas.openxmlformats.org/officeDocument/2006/relationships/hyperlink" Target="https://drive.google.com/file/d/16HTk8TaWZ5hbgVRguYjLBLAnB9EopqXQ/view?usp=sharing" TargetMode="External"/><Relationship Id="rId4" Type="http://schemas.openxmlformats.org/officeDocument/2006/relationships/hyperlink" Target="https://drive.google.com/file/d/1ZLJyRxSkA-pubSU_o1UDJlD8wzC7yh70/view?usp=shari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9.xml"/><Relationship Id="rId3" Type="http://schemas.openxmlformats.org/officeDocument/2006/relationships/hyperlink" Target="https://drive.google.com/file/d/1MM6OnvYT3YBQILkyiRAMCNKDRoGDjcka/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1.xml"/><Relationship Id="rId3" Type="http://schemas.openxmlformats.org/officeDocument/2006/relationships/hyperlink" Target="https://forms.gle/aYKFXqymakcfhmgB8" TargetMode="External"/><Relationship Id="rId4" Type="http://schemas.openxmlformats.org/officeDocument/2006/relationships/hyperlink" Target="https://www.ksde.org/Portals/0/TLA/Accreditation/OVT%20Chair%20Training%20Materials/OVT%20Member%20List%20Updated%20and%20Posted%2002162022.pdf?ver=2022-03-15-082922-843" TargetMode="External"/><Relationship Id="rId5"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2.xml"/><Relationship Id="rId3" Type="http://schemas.openxmlformats.org/officeDocument/2006/relationships/hyperlink" Target="https://www.ksde.org/Portals/0/TLA/Accreditation/KESA%20Resources/Kansas%20Education%20Systems%20Accreditation%20Guidance%202021-2022%20UPDATED.pdf?ver=2022-08-22-131942-547"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3.xml"/><Relationship Id="rId3" Type="http://schemas.openxmlformats.org/officeDocument/2006/relationships/hyperlink" Target="https://www.ksde.org/Agency/Division-of-Learning-Services/Teacher-Licensure-and-Accreditation/Accreditation-K-12-Home/KESA" TargetMode="External"/><Relationship Id="rId4" Type="http://schemas.openxmlformats.org/officeDocument/2006/relationships/hyperlink" Target="https://www.ksde.org/Agency/Division-of-Learning-Services/Teacher-Licensure-and-Accreditation/Accreditation-K-12-Home/KESA/KESA-Supporting-Information/Foundational-Structures" TargetMode="External"/><Relationship Id="rId5" Type="http://schemas.openxmlformats.org/officeDocument/2006/relationships/hyperlink" Target="https://www.ksde.org/Agency/Division-of-Learning-Services/Teacher-Licensure-and-Accreditation/Accreditation-K-12-Home/KESA/KESA-Supporting-Information/Foundational-Structures" TargetMode="External"/><Relationship Id="rId6" Type="http://schemas.openxmlformats.org/officeDocument/2006/relationships/hyperlink" Target="https://www.ksde.org/Agency/Division-of-Learning-Services/Teacher-Licensure-and-Accreditation/Accreditation-K-12-Home/KESA/KESA-Supporting-Information/Foundational-Structures" TargetMode="External"/><Relationship Id="rId7" Type="http://schemas.openxmlformats.org/officeDocument/2006/relationships/hyperlink" Target="https://apps.ksde.org/authentication/login.aspx" TargetMode="External"/><Relationship Id="rId8" Type="http://schemas.openxmlformats.org/officeDocument/2006/relationships/hyperlink" Target="https://www.ksde.org/Agency/Division-of-Learning-Services/Teacher-Licensure-and-Accreditation/Accreditation-K-12-Home/KESA/OVT-Team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5.xml"/><Relationship Id="rId3" Type="http://schemas.openxmlformats.org/officeDocument/2006/relationships/hyperlink" Target="mailto:accreditation@ksd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ph type="title"/>
          </p:nvPr>
        </p:nvSpPr>
        <p:spPr>
          <a:xfrm>
            <a:off x="628650" y="3217936"/>
            <a:ext cx="8515500" cy="668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OVT Member Training</a:t>
            </a:r>
            <a:endParaRPr/>
          </a:p>
        </p:txBody>
      </p:sp>
      <p:sp>
        <p:nvSpPr>
          <p:cNvPr id="321" name="Google Shape;321;p49"/>
          <p:cNvSpPr txBox="1"/>
          <p:nvPr>
            <p:ph idx="1" type="body"/>
          </p:nvPr>
        </p:nvSpPr>
        <p:spPr>
          <a:xfrm>
            <a:off x="2686050" y="3998454"/>
            <a:ext cx="6457800" cy="516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October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Breakout Discussion (5 Minutes)</a:t>
            </a:r>
            <a:endParaRPr/>
          </a:p>
        </p:txBody>
      </p:sp>
      <p:sp>
        <p:nvSpPr>
          <p:cNvPr id="383" name="Google Shape;383;p58"/>
          <p:cNvSpPr txBox="1"/>
          <p:nvPr>
            <p:ph idx="1" type="body"/>
          </p:nvPr>
        </p:nvSpPr>
        <p:spPr>
          <a:xfrm>
            <a:off x="628650" y="1369219"/>
            <a:ext cx="7886700" cy="3263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t>What personal experiences do you have with the State Board Outcomes that could be helpful in your work as an OVT? </a:t>
            </a:r>
            <a:endParaRPr/>
          </a:p>
          <a:p>
            <a:pPr indent="0" lvl="0" marL="0" rtl="0" algn="ctr">
              <a:spcBef>
                <a:spcPts val="800"/>
              </a:spcBef>
              <a:spcAft>
                <a:spcPts val="0"/>
              </a:spcAft>
              <a:buNone/>
            </a:pPr>
            <a:r>
              <a:t/>
            </a:r>
            <a:endParaRPr/>
          </a:p>
          <a:p>
            <a:pPr indent="0" lvl="0" marL="0" rtl="0" algn="ctr">
              <a:spcBef>
                <a:spcPts val="800"/>
              </a:spcBef>
              <a:spcAft>
                <a:spcPts val="0"/>
              </a:spcAft>
              <a:buNone/>
            </a:pPr>
            <a:r>
              <a:rPr lang="en"/>
              <a:t>As an OVT, how can you help </a:t>
            </a:r>
            <a:r>
              <a:rPr lang="en"/>
              <a:t>systems</a:t>
            </a:r>
            <a:r>
              <a:rPr lang="en"/>
              <a:t> make connections across the State Board Outcomes and the Definition of a Successful High School Graduate? How might you support systems in aligning/streamlining their work?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9"/>
          <p:cNvSpPr txBox="1"/>
          <p:nvPr>
            <p:ph idx="1" type="body"/>
          </p:nvPr>
        </p:nvSpPr>
        <p:spPr>
          <a:xfrm>
            <a:off x="628650" y="1369219"/>
            <a:ext cx="75246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2100"/>
              <a:buNone/>
            </a:pPr>
            <a:r>
              <a:rPr b="1" lang="en" sz="1800">
                <a:solidFill>
                  <a:srgbClr val="11284A"/>
                </a:solidFill>
                <a:latin typeface="Open Sans SemiBold"/>
                <a:ea typeface="Open Sans SemiBold"/>
                <a:cs typeface="Open Sans SemiBold"/>
                <a:sym typeface="Open Sans SemiBold"/>
              </a:rPr>
              <a:t>“Accredited” - </a:t>
            </a:r>
            <a:r>
              <a:rPr lang="en" sz="1800">
                <a:solidFill>
                  <a:srgbClr val="11284A"/>
                </a:solidFill>
              </a:rPr>
              <a:t>Evidence of Process AND Growth (Results) / </a:t>
            </a:r>
            <a:r>
              <a:rPr lang="en" sz="1800">
                <a:solidFill>
                  <a:srgbClr val="11284A"/>
                </a:solidFill>
              </a:rPr>
              <a:t>In Compliance</a:t>
            </a:r>
            <a:endParaRPr i="1" sz="1800">
              <a:solidFill>
                <a:srgbClr val="11284A"/>
              </a:solidFill>
            </a:endParaRPr>
          </a:p>
          <a:p>
            <a:pPr indent="0" lvl="0" marL="0" rtl="0" algn="l">
              <a:lnSpc>
                <a:spcPct val="90000"/>
              </a:lnSpc>
              <a:spcBef>
                <a:spcPts val="0"/>
              </a:spcBef>
              <a:spcAft>
                <a:spcPts val="0"/>
              </a:spcAft>
              <a:buSzPts val="2100"/>
              <a:buNone/>
            </a:pPr>
            <a:r>
              <a:t/>
            </a:r>
            <a:endParaRPr i="1" sz="1800">
              <a:solidFill>
                <a:srgbClr val="11284A"/>
              </a:solidFill>
            </a:endParaRPr>
          </a:p>
          <a:p>
            <a:pPr indent="0" lvl="0" marL="0" rtl="0" algn="l">
              <a:lnSpc>
                <a:spcPct val="90000"/>
              </a:lnSpc>
              <a:spcBef>
                <a:spcPts val="0"/>
              </a:spcBef>
              <a:spcAft>
                <a:spcPts val="0"/>
              </a:spcAft>
              <a:buSzPts val="2100"/>
              <a:buNone/>
            </a:pPr>
            <a:r>
              <a:rPr i="1" lang="en" sz="1800">
                <a:solidFill>
                  <a:srgbClr val="11284A"/>
                </a:solidFill>
              </a:rPr>
              <a:t> </a:t>
            </a:r>
            <a:endParaRPr i="1" sz="1800">
              <a:solidFill>
                <a:srgbClr val="11284A"/>
              </a:solidFill>
            </a:endParaRPr>
          </a:p>
          <a:p>
            <a:pPr indent="0" lvl="0" marL="0" rtl="0" algn="l">
              <a:lnSpc>
                <a:spcPct val="90000"/>
              </a:lnSpc>
              <a:spcBef>
                <a:spcPts val="0"/>
              </a:spcBef>
              <a:spcAft>
                <a:spcPts val="0"/>
              </a:spcAft>
              <a:buSzPts val="2100"/>
              <a:buNone/>
            </a:pPr>
            <a:r>
              <a:rPr b="1" lang="en" sz="1800">
                <a:solidFill>
                  <a:srgbClr val="11284A"/>
                </a:solidFill>
                <a:latin typeface="Open Sans SemiBold"/>
                <a:ea typeface="Open Sans SemiBold"/>
                <a:cs typeface="Open Sans SemiBold"/>
                <a:sym typeface="Open Sans SemiBold"/>
              </a:rPr>
              <a:t>“Conditionally Accredited” </a:t>
            </a:r>
            <a:r>
              <a:rPr b="1" lang="en" sz="1800">
                <a:solidFill>
                  <a:srgbClr val="11284A"/>
                </a:solidFill>
              </a:rPr>
              <a:t>-</a:t>
            </a:r>
            <a:r>
              <a:rPr lang="en" sz="1800">
                <a:solidFill>
                  <a:srgbClr val="11284A"/>
                </a:solidFill>
              </a:rPr>
              <a:t> Insufficient Evidence of either Process OR Growth (Results) / </a:t>
            </a:r>
            <a:r>
              <a:rPr lang="en" sz="1800">
                <a:solidFill>
                  <a:srgbClr val="11284A"/>
                </a:solidFill>
              </a:rPr>
              <a:t>In Compliance </a:t>
            </a:r>
            <a:endParaRPr sz="1800">
              <a:solidFill>
                <a:srgbClr val="11284A"/>
              </a:solidFill>
            </a:endParaRPr>
          </a:p>
          <a:p>
            <a:pPr indent="0" lvl="0" marL="0" rtl="0" algn="l">
              <a:lnSpc>
                <a:spcPct val="90000"/>
              </a:lnSpc>
              <a:spcBef>
                <a:spcPts val="0"/>
              </a:spcBef>
              <a:spcAft>
                <a:spcPts val="0"/>
              </a:spcAft>
              <a:buSzPts val="2100"/>
              <a:buNone/>
            </a:pPr>
            <a:r>
              <a:t/>
            </a:r>
            <a:endParaRPr sz="1800">
              <a:solidFill>
                <a:srgbClr val="11284A"/>
              </a:solidFill>
            </a:endParaRPr>
          </a:p>
          <a:p>
            <a:pPr indent="0" lvl="0" marL="0" rtl="0" algn="l">
              <a:lnSpc>
                <a:spcPct val="90000"/>
              </a:lnSpc>
              <a:spcBef>
                <a:spcPts val="0"/>
              </a:spcBef>
              <a:spcAft>
                <a:spcPts val="0"/>
              </a:spcAft>
              <a:buSzPts val="2100"/>
              <a:buNone/>
            </a:pPr>
            <a:r>
              <a:t/>
            </a:r>
            <a:endParaRPr sz="1800">
              <a:solidFill>
                <a:srgbClr val="11284A"/>
              </a:solidFill>
            </a:endParaRPr>
          </a:p>
          <a:p>
            <a:pPr indent="0" lvl="0" marL="0" rtl="0" algn="l">
              <a:lnSpc>
                <a:spcPct val="90000"/>
              </a:lnSpc>
              <a:spcBef>
                <a:spcPts val="0"/>
              </a:spcBef>
              <a:spcAft>
                <a:spcPts val="0"/>
              </a:spcAft>
              <a:buSzPts val="2100"/>
              <a:buNone/>
            </a:pPr>
            <a:r>
              <a:t/>
            </a:r>
            <a:endParaRPr sz="1800">
              <a:solidFill>
                <a:srgbClr val="11284A"/>
              </a:solidFill>
            </a:endParaRPr>
          </a:p>
          <a:p>
            <a:pPr indent="0" lvl="0" marL="0" rtl="0" algn="l">
              <a:spcBef>
                <a:spcPts val="0"/>
              </a:spcBef>
              <a:spcAft>
                <a:spcPts val="0"/>
              </a:spcAft>
              <a:buClr>
                <a:srgbClr val="11284A"/>
              </a:buClr>
              <a:buSzPts val="2100"/>
              <a:buFont typeface="Arial"/>
              <a:buNone/>
            </a:pPr>
            <a:r>
              <a:rPr b="1" lang="en" sz="1800">
                <a:solidFill>
                  <a:srgbClr val="11284A"/>
                </a:solidFill>
                <a:latin typeface="Open Sans SemiBold"/>
                <a:ea typeface="Open Sans SemiBold"/>
                <a:cs typeface="Open Sans SemiBold"/>
                <a:sym typeface="Open Sans SemiBold"/>
              </a:rPr>
              <a:t>“Not Accredited” -</a:t>
            </a:r>
            <a:r>
              <a:rPr lang="en" sz="1800">
                <a:solidFill>
                  <a:srgbClr val="11284A"/>
                </a:solidFill>
              </a:rPr>
              <a:t> Insufficient Evidence of Process AND Growth (Results) OR </a:t>
            </a:r>
            <a:r>
              <a:rPr lang="en" sz="1800">
                <a:solidFill>
                  <a:srgbClr val="11284A"/>
                </a:solidFill>
              </a:rPr>
              <a:t>Not in Compliance </a:t>
            </a:r>
            <a:endParaRPr sz="1800">
              <a:solidFill>
                <a:srgbClr val="11284A"/>
              </a:solidFill>
            </a:endParaRPr>
          </a:p>
          <a:p>
            <a:pPr indent="0" lvl="0" marL="0" rtl="0" algn="l">
              <a:lnSpc>
                <a:spcPct val="90000"/>
              </a:lnSpc>
              <a:spcBef>
                <a:spcPts val="0"/>
              </a:spcBef>
              <a:spcAft>
                <a:spcPts val="0"/>
              </a:spcAft>
              <a:buClr>
                <a:srgbClr val="11284A"/>
              </a:buClr>
              <a:buSzPts val="2100"/>
              <a:buFont typeface="Arial"/>
              <a:buNone/>
            </a:pPr>
            <a:r>
              <a:t/>
            </a:r>
            <a:endParaRPr i="1" sz="1500">
              <a:solidFill>
                <a:srgbClr val="11284A"/>
              </a:solidFill>
            </a:endParaRPr>
          </a:p>
        </p:txBody>
      </p:sp>
      <p:sp>
        <p:nvSpPr>
          <p:cNvPr id="389" name="Google Shape;389;p59"/>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Accreditation Definitions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10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1000"/>
                                        <p:tgtEl>
                                          <p:spTgt spid="3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1000"/>
                                        <p:tgtEl>
                                          <p:spTgt spid="3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1000"/>
                                        <p:tgtEl>
                                          <p:spTgt spid="3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Effect filter="fade" transition="in">
                                      <p:cBhvr>
                                        <p:cTn dur="1000"/>
                                        <p:tgtEl>
                                          <p:spTgt spid="3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Effect filter="fade" transition="in">
                                      <p:cBhvr>
                                        <p:cTn dur="1000"/>
                                        <p:tgtEl>
                                          <p:spTgt spid="3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Effect filter="fade" transition="in">
                                      <p:cBhvr>
                                        <p:cTn dur="1000"/>
                                        <p:tgtEl>
                                          <p:spTgt spid="3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7" st="7"/>
                                            </p:txEl>
                                          </p:spTgt>
                                        </p:tgtEl>
                                        <p:attrNameLst>
                                          <p:attrName>style.visibility</p:attrName>
                                        </p:attrNameLst>
                                      </p:cBhvr>
                                      <p:to>
                                        <p:strVal val="visible"/>
                                      </p:to>
                                    </p:set>
                                    <p:animEffect filter="fade" transition="in">
                                      <p:cBhvr>
                                        <p:cTn dur="1000"/>
                                        <p:tgtEl>
                                          <p:spTgt spid="3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8" st="8"/>
                                            </p:txEl>
                                          </p:spTgt>
                                        </p:tgtEl>
                                        <p:attrNameLst>
                                          <p:attrName>style.visibility</p:attrName>
                                        </p:attrNameLst>
                                      </p:cBhvr>
                                      <p:to>
                                        <p:strVal val="visible"/>
                                      </p:to>
                                    </p:set>
                                    <p:animEffect filter="fade" transition="in">
                                      <p:cBhvr>
                                        <p:cTn dur="1000"/>
                                        <p:tgtEl>
                                          <p:spTgt spid="38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0"/>
          <p:cNvSpPr txBox="1"/>
          <p:nvPr>
            <p:ph type="title"/>
          </p:nvPr>
        </p:nvSpPr>
        <p:spPr>
          <a:xfrm>
            <a:off x="382771" y="108150"/>
            <a:ext cx="4681800" cy="742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700"/>
              <a:t>Focus Areas for Accreditation</a:t>
            </a:r>
            <a:endParaRPr sz="2700"/>
          </a:p>
        </p:txBody>
      </p:sp>
      <p:sp>
        <p:nvSpPr>
          <p:cNvPr id="396" name="Google Shape;396;p60"/>
          <p:cNvSpPr txBox="1"/>
          <p:nvPr>
            <p:ph idx="2" type="body"/>
          </p:nvPr>
        </p:nvSpPr>
        <p:spPr>
          <a:xfrm>
            <a:off x="382775" y="1157300"/>
            <a:ext cx="3919800" cy="3221700"/>
          </a:xfrm>
          <a:prstGeom prst="rect">
            <a:avLst/>
          </a:prstGeom>
        </p:spPr>
        <p:txBody>
          <a:bodyPr anchorCtr="0" anchor="t" bIns="34275" lIns="68575" spcFirstLastPara="1" rIns="68575" wrap="square" tIns="34275">
            <a:noAutofit/>
          </a:bodyPr>
          <a:lstStyle/>
          <a:p>
            <a:pPr indent="-298450" lvl="0" marL="342900" rtl="0" algn="l">
              <a:spcBef>
                <a:spcPts val="800"/>
              </a:spcBef>
              <a:spcAft>
                <a:spcPts val="0"/>
              </a:spcAft>
              <a:buSzPts val="2100"/>
              <a:buFont typeface="Open Sans"/>
              <a:buChar char="➔"/>
            </a:pPr>
            <a:r>
              <a:rPr b="1" lang="en" sz="2100" u="sng">
                <a:solidFill>
                  <a:schemeClr val="accent1"/>
                </a:solidFill>
                <a:latin typeface="Open Sans"/>
                <a:ea typeface="Open Sans"/>
                <a:cs typeface="Open Sans"/>
                <a:sym typeface="Open Sans"/>
                <a:hlinkClick r:id="rId3">
                  <a:extLst>
                    <a:ext uri="{A12FA001-AC4F-418D-AE19-62706E023703}">
                      <ahyp:hlinkClr val="tx"/>
                    </a:ext>
                  </a:extLst>
                </a:hlinkClick>
              </a:rPr>
              <a:t>Process</a:t>
            </a:r>
            <a:r>
              <a:rPr b="1" lang="en" sz="2100">
                <a:solidFill>
                  <a:schemeClr val="accent1"/>
                </a:solidFill>
                <a:latin typeface="Open Sans"/>
                <a:ea typeface="Open Sans"/>
                <a:cs typeface="Open Sans"/>
                <a:sym typeface="Open Sans"/>
              </a:rPr>
              <a:t> </a:t>
            </a:r>
            <a:r>
              <a:rPr b="1" lang="en" sz="2100">
                <a:solidFill>
                  <a:schemeClr val="accent2"/>
                </a:solidFill>
                <a:latin typeface="Open Sans"/>
                <a:ea typeface="Open Sans"/>
                <a:cs typeface="Open Sans"/>
                <a:sym typeface="Open Sans"/>
              </a:rPr>
              <a:t>(</a:t>
            </a:r>
            <a:r>
              <a:rPr b="1" lang="en" sz="2100" u="sng">
                <a:solidFill>
                  <a:schemeClr val="accent1"/>
                </a:solidFill>
                <a:latin typeface="Open Sans"/>
                <a:ea typeface="Open Sans"/>
                <a:cs typeface="Open Sans"/>
                <a:sym typeface="Open Sans"/>
                <a:hlinkClick r:id="rId4">
                  <a:extLst>
                    <a:ext uri="{A12FA001-AC4F-418D-AE19-62706E023703}">
                      <ahyp:hlinkClr val="tx"/>
                    </a:ext>
                  </a:extLst>
                </a:hlinkClick>
              </a:rPr>
              <a:t>Foundational Structures</a:t>
            </a:r>
            <a:r>
              <a:rPr b="1" lang="en" sz="2100">
                <a:solidFill>
                  <a:schemeClr val="accent2"/>
                </a:solidFill>
                <a:latin typeface="Open Sans"/>
                <a:ea typeface="Open Sans"/>
                <a:cs typeface="Open Sans"/>
                <a:sym typeface="Open Sans"/>
              </a:rPr>
              <a:t> &amp; Qualitative State Board Outcomes</a:t>
            </a:r>
            <a:r>
              <a:rPr b="1" lang="en" sz="2100">
                <a:solidFill>
                  <a:schemeClr val="accent2"/>
                </a:solidFill>
                <a:latin typeface="Open Sans"/>
                <a:ea typeface="Open Sans"/>
                <a:cs typeface="Open Sans"/>
                <a:sym typeface="Open Sans"/>
              </a:rPr>
              <a:t>)</a:t>
            </a:r>
            <a:endParaRPr b="1" sz="2100">
              <a:solidFill>
                <a:schemeClr val="accent2"/>
              </a:solidFill>
              <a:latin typeface="Open Sans"/>
              <a:ea typeface="Open Sans"/>
              <a:cs typeface="Open Sans"/>
              <a:sym typeface="Open Sans"/>
            </a:endParaRPr>
          </a:p>
          <a:p>
            <a:pPr indent="0" lvl="0" marL="342900" rtl="0" algn="l">
              <a:spcBef>
                <a:spcPts val="800"/>
              </a:spcBef>
              <a:spcAft>
                <a:spcPts val="0"/>
              </a:spcAft>
              <a:buNone/>
            </a:pPr>
            <a:r>
              <a:t/>
            </a:r>
            <a:endParaRPr b="1" sz="2100">
              <a:latin typeface="Open Sans"/>
              <a:ea typeface="Open Sans"/>
              <a:cs typeface="Open Sans"/>
              <a:sym typeface="Open Sans"/>
            </a:endParaRPr>
          </a:p>
          <a:p>
            <a:pPr indent="-298450" lvl="0" marL="342900" rtl="0" algn="l">
              <a:spcBef>
                <a:spcPts val="800"/>
              </a:spcBef>
              <a:spcAft>
                <a:spcPts val="0"/>
              </a:spcAft>
              <a:buSzPts val="2100"/>
              <a:buFont typeface="Open Sans"/>
              <a:buChar char="➔"/>
            </a:pPr>
            <a:r>
              <a:rPr b="1" lang="en" sz="2100" u="sng">
                <a:solidFill>
                  <a:schemeClr val="accent1"/>
                </a:solidFill>
                <a:latin typeface="Open Sans"/>
                <a:ea typeface="Open Sans"/>
                <a:cs typeface="Open Sans"/>
                <a:sym typeface="Open Sans"/>
                <a:hlinkClick r:id="rId5">
                  <a:extLst>
                    <a:ext uri="{A12FA001-AC4F-418D-AE19-62706E023703}">
                      <ahyp:hlinkClr val="tx"/>
                    </a:ext>
                  </a:extLst>
                </a:hlinkClick>
              </a:rPr>
              <a:t>Growth in Student Performance</a:t>
            </a:r>
            <a:r>
              <a:rPr b="1" lang="en" sz="2100">
                <a:solidFill>
                  <a:schemeClr val="accent1"/>
                </a:solidFill>
                <a:latin typeface="Open Sans"/>
                <a:ea typeface="Open Sans"/>
                <a:cs typeface="Open Sans"/>
                <a:sym typeface="Open Sans"/>
              </a:rPr>
              <a:t> </a:t>
            </a:r>
            <a:r>
              <a:rPr b="1" lang="en" sz="2100">
                <a:latin typeface="Open Sans"/>
                <a:ea typeface="Open Sans"/>
                <a:cs typeface="Open Sans"/>
                <a:sym typeface="Open Sans"/>
              </a:rPr>
              <a:t>(Results, Quantitative State Board Outcomes)</a:t>
            </a:r>
            <a:endParaRPr b="1" sz="2100">
              <a:latin typeface="Open Sans"/>
              <a:ea typeface="Open Sans"/>
              <a:cs typeface="Open Sans"/>
              <a:sym typeface="Open Sans"/>
            </a:endParaRPr>
          </a:p>
          <a:p>
            <a:pPr indent="0" lvl="0" marL="457200" rtl="0" algn="l">
              <a:spcBef>
                <a:spcPts val="800"/>
              </a:spcBef>
              <a:spcAft>
                <a:spcPts val="0"/>
              </a:spcAft>
              <a:buNone/>
            </a:pPr>
            <a:r>
              <a:t/>
            </a:r>
            <a:endParaRPr b="1" sz="2100">
              <a:latin typeface="Open Sans"/>
              <a:ea typeface="Open Sans"/>
              <a:cs typeface="Open Sans"/>
              <a:sym typeface="Open Sans"/>
            </a:endParaRPr>
          </a:p>
          <a:p>
            <a:pPr indent="-361950" lvl="0" marL="457200" rtl="0" algn="l">
              <a:spcBef>
                <a:spcPts val="800"/>
              </a:spcBef>
              <a:spcAft>
                <a:spcPts val="0"/>
              </a:spcAft>
              <a:buSzPts val="2100"/>
              <a:buFont typeface="Open Sans"/>
              <a:buChar char="➔"/>
            </a:pPr>
            <a:r>
              <a:rPr b="1" lang="en" sz="2100" u="sng">
                <a:solidFill>
                  <a:schemeClr val="accent1"/>
                </a:solidFill>
                <a:latin typeface="Open Sans"/>
                <a:ea typeface="Open Sans"/>
                <a:cs typeface="Open Sans"/>
                <a:sym typeface="Open Sans"/>
                <a:hlinkClick r:id="rId6">
                  <a:extLst>
                    <a:ext uri="{A12FA001-AC4F-418D-AE19-62706E023703}">
                      <ahyp:hlinkClr val="tx"/>
                    </a:ext>
                  </a:extLst>
                </a:hlinkClick>
              </a:rPr>
              <a:t>Compliance</a:t>
            </a:r>
            <a:endParaRPr b="1" sz="2100">
              <a:latin typeface="Open Sans"/>
              <a:ea typeface="Open Sans"/>
              <a:cs typeface="Open Sans"/>
              <a:sym typeface="Open Sans"/>
            </a:endParaRPr>
          </a:p>
          <a:p>
            <a:pPr indent="0" lvl="0" marL="0" rtl="0" algn="l">
              <a:spcBef>
                <a:spcPts val="800"/>
              </a:spcBef>
              <a:spcAft>
                <a:spcPts val="0"/>
              </a:spcAft>
              <a:buNone/>
            </a:pPr>
            <a:r>
              <a:t/>
            </a:r>
            <a:endParaRPr sz="900"/>
          </a:p>
        </p:txBody>
      </p:sp>
      <p:pic>
        <p:nvPicPr>
          <p:cNvPr id="397" name="Google Shape;397;p60"/>
          <p:cNvPicPr preferRelativeResize="0"/>
          <p:nvPr/>
        </p:nvPicPr>
        <p:blipFill>
          <a:blip r:embed="rId7">
            <a:alphaModFix/>
          </a:blip>
          <a:stretch>
            <a:fillRect/>
          </a:stretch>
        </p:blipFill>
        <p:spPr>
          <a:xfrm>
            <a:off x="5473400" y="1069886"/>
            <a:ext cx="3463925" cy="3003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1"/>
          <p:cNvSpPr txBox="1"/>
          <p:nvPr>
            <p:ph type="title"/>
          </p:nvPr>
        </p:nvSpPr>
        <p:spPr>
          <a:xfrm>
            <a:off x="339385" y="330798"/>
            <a:ext cx="3719100" cy="6957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3000"/>
              <a:buFont typeface="Open Sans SemiBold"/>
              <a:buNone/>
            </a:pPr>
            <a:r>
              <a:rPr lang="en" sz="3000"/>
              <a:t>KESA Growth Cycle</a:t>
            </a:r>
            <a:endParaRPr/>
          </a:p>
        </p:txBody>
      </p:sp>
      <p:sp>
        <p:nvSpPr>
          <p:cNvPr id="404" name="Google Shape;404;p61"/>
          <p:cNvSpPr txBox="1"/>
          <p:nvPr>
            <p:ph idx="1" type="body"/>
          </p:nvPr>
        </p:nvSpPr>
        <p:spPr>
          <a:xfrm>
            <a:off x="396175" y="1309700"/>
            <a:ext cx="3662400" cy="2594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3000"/>
              <a:buNone/>
            </a:pPr>
            <a:r>
              <a:rPr b="1" lang="en" sz="2600">
                <a:solidFill>
                  <a:srgbClr val="002060"/>
                </a:solidFill>
              </a:rPr>
              <a:t>KESA continuous improvement cycle for system improvement.</a:t>
            </a:r>
            <a:endParaRPr b="1" sz="2600"/>
          </a:p>
        </p:txBody>
      </p:sp>
      <p:pic>
        <p:nvPicPr>
          <p:cNvPr id="405" name="Google Shape;405;p61"/>
          <p:cNvPicPr preferRelativeResize="0"/>
          <p:nvPr/>
        </p:nvPicPr>
        <p:blipFill>
          <a:blip r:embed="rId3">
            <a:alphaModFix/>
          </a:blip>
          <a:stretch>
            <a:fillRect/>
          </a:stretch>
        </p:blipFill>
        <p:spPr>
          <a:xfrm>
            <a:off x="4391401" y="330800"/>
            <a:ext cx="4231275" cy="4058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2"/>
          <p:cNvSpPr txBox="1"/>
          <p:nvPr>
            <p:ph type="title"/>
          </p:nvPr>
        </p:nvSpPr>
        <p:spPr>
          <a:xfrm>
            <a:off x="471488" y="1555998"/>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3300"/>
              <a:buNone/>
            </a:pPr>
            <a:r>
              <a:rPr lang="en"/>
              <a:t>Qualitative Measures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3"/>
          <p:cNvSpPr txBox="1"/>
          <p:nvPr>
            <p:ph type="title"/>
          </p:nvPr>
        </p:nvSpPr>
        <p:spPr>
          <a:xfrm>
            <a:off x="629841" y="342900"/>
            <a:ext cx="2949000" cy="948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u="sng">
                <a:solidFill>
                  <a:schemeClr val="accent1"/>
                </a:solidFill>
                <a:hlinkClick r:id="rId3">
                  <a:extLst>
                    <a:ext uri="{A12FA001-AC4F-418D-AE19-62706E023703}">
                      <ahyp:hlinkClr val="tx"/>
                    </a:ext>
                  </a:extLst>
                </a:hlinkClick>
              </a:rPr>
              <a:t>Social-Emotional Growth</a:t>
            </a:r>
            <a:endParaRPr>
              <a:solidFill>
                <a:schemeClr val="accent1"/>
              </a:solidFill>
            </a:endParaRPr>
          </a:p>
        </p:txBody>
      </p:sp>
      <p:sp>
        <p:nvSpPr>
          <p:cNvPr id="418" name="Google Shape;418;p63"/>
          <p:cNvSpPr txBox="1"/>
          <p:nvPr>
            <p:ph idx="1" type="body"/>
          </p:nvPr>
        </p:nvSpPr>
        <p:spPr>
          <a:xfrm>
            <a:off x="629841" y="1471474"/>
            <a:ext cx="2949000" cy="2930100"/>
          </a:xfrm>
          <a:prstGeom prst="rect">
            <a:avLst/>
          </a:prstGeom>
          <a:noFill/>
          <a:ln>
            <a:noFill/>
          </a:ln>
        </p:spPr>
        <p:txBody>
          <a:bodyPr anchorCtr="0" anchor="t" bIns="34275" lIns="68575" spcFirstLastPara="1" rIns="68575" wrap="square" tIns="34275">
            <a:noAutofit/>
          </a:bodyPr>
          <a:lstStyle/>
          <a:p>
            <a:pPr indent="-292100" lvl="0" marL="330200" rtl="0" algn="l">
              <a:lnSpc>
                <a:spcPct val="90000"/>
              </a:lnSpc>
              <a:spcBef>
                <a:spcPts val="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Students lacking nonacademic skills find postsecondary success more difficult</a:t>
            </a:r>
            <a:endParaRPr sz="1600">
              <a:latin typeface="Open Sans Light"/>
              <a:ea typeface="Open Sans Light"/>
              <a:cs typeface="Open Sans Light"/>
              <a:sym typeface="Open Sans Light"/>
            </a:endParaRPr>
          </a:p>
          <a:p>
            <a:pPr indent="-292100" lvl="0" marL="330200" rtl="0" algn="l">
              <a:lnSpc>
                <a:spcPct val="90000"/>
              </a:lnSpc>
              <a:spcBef>
                <a:spcPts val="80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Process of acquiring nonacademic skills</a:t>
            </a:r>
            <a:endParaRPr sz="1600">
              <a:latin typeface="Open Sans Light"/>
              <a:ea typeface="Open Sans Light"/>
              <a:cs typeface="Open Sans Light"/>
              <a:sym typeface="Open Sans Light"/>
            </a:endParaRPr>
          </a:p>
          <a:p>
            <a:pPr indent="-292100" lvl="0" marL="330200" rtl="0" algn="l">
              <a:lnSpc>
                <a:spcPct val="90000"/>
              </a:lnSpc>
              <a:spcBef>
                <a:spcPts val="80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Schools incorporating social-emotional and character development have increased student engagement and academic skills and decreased suspensions</a:t>
            </a:r>
            <a:endParaRPr sz="1600">
              <a:latin typeface="Open Sans Light"/>
              <a:ea typeface="Open Sans Light"/>
              <a:cs typeface="Open Sans Light"/>
              <a:sym typeface="Open Sans Light"/>
            </a:endParaRPr>
          </a:p>
          <a:p>
            <a:pPr indent="0" lvl="0" marL="0" rtl="0" algn="l">
              <a:lnSpc>
                <a:spcPct val="90000"/>
              </a:lnSpc>
              <a:spcBef>
                <a:spcPts val="800"/>
              </a:spcBef>
              <a:spcAft>
                <a:spcPts val="0"/>
              </a:spcAft>
              <a:buSzPts val="1200"/>
              <a:buNone/>
            </a:pPr>
            <a:r>
              <a:t/>
            </a:r>
            <a:endParaRPr sz="1600">
              <a:latin typeface="Open Sans Light"/>
              <a:ea typeface="Open Sans Light"/>
              <a:cs typeface="Open Sans Light"/>
              <a:sym typeface="Open Sans Light"/>
            </a:endParaRPr>
          </a:p>
        </p:txBody>
      </p:sp>
      <p:pic>
        <p:nvPicPr>
          <p:cNvPr id="419" name="Google Shape;419;p63"/>
          <p:cNvPicPr preferRelativeResize="0"/>
          <p:nvPr>
            <p:ph idx="2" type="pic"/>
          </p:nvPr>
        </p:nvPicPr>
        <p:blipFill rotWithShape="1">
          <a:blip r:embed="rId4">
            <a:alphaModFix/>
          </a:blip>
          <a:srcRect b="6224" l="0" r="0" t="6224"/>
          <a:stretch/>
        </p:blipFill>
        <p:spPr>
          <a:xfrm>
            <a:off x="3885009" y="348854"/>
            <a:ext cx="4629150" cy="40528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u="sng">
                <a:solidFill>
                  <a:schemeClr val="accent1"/>
                </a:solidFill>
                <a:hlinkClick r:id="rId3">
                  <a:extLst>
                    <a:ext uri="{A12FA001-AC4F-418D-AE19-62706E023703}">
                      <ahyp:hlinkClr val="tx"/>
                    </a:ext>
                  </a:extLst>
                </a:hlinkClick>
              </a:rPr>
              <a:t>Kindergarten Readiness</a:t>
            </a:r>
            <a:endParaRPr>
              <a:solidFill>
                <a:schemeClr val="accent1"/>
              </a:solidFill>
            </a:endParaRPr>
          </a:p>
        </p:txBody>
      </p:sp>
      <p:sp>
        <p:nvSpPr>
          <p:cNvPr id="426" name="Google Shape;426;p64"/>
          <p:cNvSpPr txBox="1"/>
          <p:nvPr>
            <p:ph idx="1" type="body"/>
          </p:nvPr>
        </p:nvSpPr>
        <p:spPr>
          <a:xfrm>
            <a:off x="629841" y="1624613"/>
            <a:ext cx="2949000" cy="2777100"/>
          </a:xfrm>
          <a:prstGeom prst="rect">
            <a:avLst/>
          </a:prstGeom>
          <a:noFill/>
          <a:ln>
            <a:noFill/>
          </a:ln>
        </p:spPr>
        <p:txBody>
          <a:bodyPr anchorCtr="0" anchor="t" bIns="34275" lIns="68575" spcFirstLastPara="1" rIns="68575" wrap="square" tIns="34275">
            <a:noAutofit/>
          </a:bodyPr>
          <a:lstStyle/>
          <a:p>
            <a:pPr indent="-381000" lvl="0" marL="4064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Connection between early years and later success</a:t>
            </a:r>
            <a:endParaRPr sz="1800"/>
          </a:p>
          <a:p>
            <a:pPr indent="0" lvl="0" marL="63500" rtl="0" algn="l">
              <a:lnSpc>
                <a:spcPct val="100000"/>
              </a:lnSpc>
              <a:spcBef>
                <a:spcPts val="0"/>
              </a:spcBef>
              <a:spcAft>
                <a:spcPts val="0"/>
              </a:spcAft>
              <a:buClr>
                <a:schemeClr val="dk1"/>
              </a:buClr>
              <a:buSzPts val="1200"/>
              <a:buNone/>
            </a:pPr>
            <a:r>
              <a:t/>
            </a:r>
            <a:endParaRPr sz="1800">
              <a:solidFill>
                <a:srgbClr val="002060"/>
              </a:solidFill>
              <a:latin typeface="Open Sans Light"/>
              <a:ea typeface="Open Sans Light"/>
              <a:cs typeface="Open Sans Light"/>
              <a:sym typeface="Open Sans Light"/>
            </a:endParaRPr>
          </a:p>
          <a:p>
            <a:pPr indent="-381000" lvl="0" marL="4064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Early learning programs make a difference</a:t>
            </a:r>
            <a:endParaRPr sz="1800"/>
          </a:p>
          <a:p>
            <a:pPr indent="0" lvl="0" marL="63500" rtl="0" algn="l">
              <a:lnSpc>
                <a:spcPct val="100000"/>
              </a:lnSpc>
              <a:spcBef>
                <a:spcPts val="0"/>
              </a:spcBef>
              <a:spcAft>
                <a:spcPts val="0"/>
              </a:spcAft>
              <a:buClr>
                <a:schemeClr val="dk1"/>
              </a:buClr>
              <a:buSzPts val="1200"/>
              <a:buNone/>
            </a:pPr>
            <a:r>
              <a:t/>
            </a:r>
            <a:endParaRPr sz="1800">
              <a:solidFill>
                <a:srgbClr val="002060"/>
              </a:solidFill>
              <a:latin typeface="Open Sans Light"/>
              <a:ea typeface="Open Sans Light"/>
              <a:cs typeface="Open Sans Light"/>
              <a:sym typeface="Open Sans Light"/>
            </a:endParaRPr>
          </a:p>
          <a:p>
            <a:pPr indent="-381000" lvl="0" marL="4064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Parents/families make a difference</a:t>
            </a:r>
            <a:endParaRPr sz="1800"/>
          </a:p>
          <a:p>
            <a:pPr indent="0" lvl="0" marL="0" rtl="0" algn="l">
              <a:lnSpc>
                <a:spcPct val="90000"/>
              </a:lnSpc>
              <a:spcBef>
                <a:spcPts val="800"/>
              </a:spcBef>
              <a:spcAft>
                <a:spcPts val="0"/>
              </a:spcAft>
              <a:buSzPts val="1200"/>
              <a:buNone/>
            </a:pPr>
            <a:r>
              <a:t/>
            </a:r>
            <a:endParaRPr sz="1800"/>
          </a:p>
        </p:txBody>
      </p:sp>
      <p:pic>
        <p:nvPicPr>
          <p:cNvPr id="427" name="Google Shape;427;p64"/>
          <p:cNvPicPr preferRelativeResize="0"/>
          <p:nvPr>
            <p:ph idx="2" type="pic"/>
          </p:nvPr>
        </p:nvPicPr>
        <p:blipFill rotWithShape="1">
          <a:blip r:embed="rId4">
            <a:alphaModFix/>
          </a:blip>
          <a:srcRect b="6224" l="0" r="0" t="6224"/>
          <a:stretch/>
        </p:blipFill>
        <p:spPr>
          <a:xfrm>
            <a:off x="3885009" y="342900"/>
            <a:ext cx="4629150" cy="40528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5"/>
          <p:cNvSpPr txBox="1"/>
          <p:nvPr>
            <p:ph type="title"/>
          </p:nvPr>
        </p:nvSpPr>
        <p:spPr>
          <a:xfrm>
            <a:off x="629841" y="342900"/>
            <a:ext cx="2949000" cy="9288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u="sng">
                <a:solidFill>
                  <a:schemeClr val="accent1"/>
                </a:solidFill>
                <a:hlinkClick r:id="rId3">
                  <a:extLst>
                    <a:ext uri="{A12FA001-AC4F-418D-AE19-62706E023703}">
                      <ahyp:hlinkClr val="tx"/>
                    </a:ext>
                  </a:extLst>
                </a:hlinkClick>
              </a:rPr>
              <a:t>Individual Plan of Study</a:t>
            </a:r>
            <a:endParaRPr>
              <a:solidFill>
                <a:schemeClr val="accent1"/>
              </a:solidFill>
            </a:endParaRPr>
          </a:p>
        </p:txBody>
      </p:sp>
      <p:sp>
        <p:nvSpPr>
          <p:cNvPr id="434" name="Google Shape;434;p65"/>
          <p:cNvSpPr txBox="1"/>
          <p:nvPr>
            <p:ph idx="1" type="body"/>
          </p:nvPr>
        </p:nvSpPr>
        <p:spPr>
          <a:xfrm>
            <a:off x="629841" y="1558031"/>
            <a:ext cx="2949000" cy="2843700"/>
          </a:xfrm>
          <a:prstGeom prst="rect">
            <a:avLst/>
          </a:prstGeom>
          <a:noFill/>
          <a:ln>
            <a:noFill/>
          </a:ln>
        </p:spPr>
        <p:txBody>
          <a:bodyPr anchorCtr="0" anchor="t" bIns="34275" lIns="68575" spcFirstLastPara="1" rIns="68575" wrap="square" tIns="34275">
            <a:normAutofit/>
          </a:bodyPr>
          <a:lstStyle/>
          <a:p>
            <a:pPr indent="-304800" lvl="0" marL="3302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Required from 8th through 12</a:t>
            </a:r>
            <a:r>
              <a:rPr baseline="30000" lang="en" sz="1800">
                <a:solidFill>
                  <a:srgbClr val="002060"/>
                </a:solidFill>
                <a:latin typeface="Open Sans Light"/>
                <a:ea typeface="Open Sans Light"/>
                <a:cs typeface="Open Sans Light"/>
                <a:sym typeface="Open Sans Light"/>
              </a:rPr>
              <a:t>th</a:t>
            </a:r>
            <a:r>
              <a:rPr lang="en" sz="1800">
                <a:solidFill>
                  <a:srgbClr val="002060"/>
                </a:solidFill>
                <a:latin typeface="Open Sans Light"/>
                <a:ea typeface="Open Sans Light"/>
                <a:cs typeface="Open Sans Light"/>
                <a:sym typeface="Open Sans Light"/>
              </a:rPr>
              <a:t> grades</a:t>
            </a:r>
            <a:endParaRPr sz="1800"/>
          </a:p>
          <a:p>
            <a:pPr indent="0" lvl="0" marL="63500" rtl="0" algn="l">
              <a:lnSpc>
                <a:spcPct val="100000"/>
              </a:lnSpc>
              <a:spcBef>
                <a:spcPts val="0"/>
              </a:spcBef>
              <a:spcAft>
                <a:spcPts val="0"/>
              </a:spcAft>
              <a:buClr>
                <a:schemeClr val="dk1"/>
              </a:buClr>
              <a:buSzPts val="1200"/>
              <a:buNone/>
            </a:pPr>
            <a:r>
              <a:t/>
            </a:r>
            <a:endParaRPr sz="1800">
              <a:solidFill>
                <a:srgbClr val="002060"/>
              </a:solidFill>
              <a:latin typeface="Open Sans Light"/>
              <a:ea typeface="Open Sans Light"/>
              <a:cs typeface="Open Sans Light"/>
              <a:sym typeface="Open Sans Light"/>
            </a:endParaRPr>
          </a:p>
          <a:p>
            <a:pPr indent="-304800" lvl="0" marL="3302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Process and product</a:t>
            </a:r>
            <a:endParaRPr sz="1800"/>
          </a:p>
          <a:p>
            <a:pPr indent="0" lvl="0" marL="63500" rtl="0" algn="l">
              <a:lnSpc>
                <a:spcPct val="100000"/>
              </a:lnSpc>
              <a:spcBef>
                <a:spcPts val="0"/>
              </a:spcBef>
              <a:spcAft>
                <a:spcPts val="0"/>
              </a:spcAft>
              <a:buClr>
                <a:schemeClr val="dk1"/>
              </a:buClr>
              <a:buSzPts val="1200"/>
              <a:buNone/>
            </a:pPr>
            <a:r>
              <a:t/>
            </a:r>
            <a:endParaRPr sz="1800">
              <a:solidFill>
                <a:srgbClr val="002060"/>
              </a:solidFill>
              <a:latin typeface="Open Sans Light"/>
              <a:ea typeface="Open Sans Light"/>
              <a:cs typeface="Open Sans Light"/>
              <a:sym typeface="Open Sans Light"/>
            </a:endParaRPr>
          </a:p>
          <a:p>
            <a:pPr indent="-304800" lvl="0" marL="3302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Helps students plan for success after high school</a:t>
            </a:r>
            <a:endParaRPr sz="1800"/>
          </a:p>
          <a:p>
            <a:pPr indent="0" lvl="0" marL="0" rtl="0" algn="l">
              <a:lnSpc>
                <a:spcPct val="90000"/>
              </a:lnSpc>
              <a:spcBef>
                <a:spcPts val="800"/>
              </a:spcBef>
              <a:spcAft>
                <a:spcPts val="0"/>
              </a:spcAft>
              <a:buSzPts val="1200"/>
              <a:buNone/>
            </a:pPr>
            <a:r>
              <a:t/>
            </a:r>
            <a:endParaRPr sz="1800"/>
          </a:p>
        </p:txBody>
      </p:sp>
      <p:pic>
        <p:nvPicPr>
          <p:cNvPr id="435" name="Google Shape;435;p65"/>
          <p:cNvPicPr preferRelativeResize="0"/>
          <p:nvPr>
            <p:ph idx="2" type="pic"/>
          </p:nvPr>
        </p:nvPicPr>
        <p:blipFill rotWithShape="1">
          <a:blip r:embed="rId4">
            <a:alphaModFix/>
          </a:blip>
          <a:srcRect b="6224" l="0" r="0" t="6224"/>
          <a:stretch/>
        </p:blipFill>
        <p:spPr>
          <a:xfrm>
            <a:off x="3887391" y="342901"/>
            <a:ext cx="4629150" cy="40528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6"/>
          <p:cNvSpPr txBox="1"/>
          <p:nvPr>
            <p:ph type="title"/>
          </p:nvPr>
        </p:nvSpPr>
        <p:spPr>
          <a:xfrm>
            <a:off x="629841" y="381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Civic Engagement</a:t>
            </a:r>
            <a:r>
              <a:rPr lang="en">
                <a:solidFill>
                  <a:schemeClr val="accent1"/>
                </a:solidFill>
              </a:rPr>
              <a:t> </a:t>
            </a:r>
            <a:endParaRPr>
              <a:solidFill>
                <a:schemeClr val="accent1"/>
              </a:solidFill>
            </a:endParaRPr>
          </a:p>
        </p:txBody>
      </p:sp>
      <p:sp>
        <p:nvSpPr>
          <p:cNvPr id="441" name="Google Shape;441;p66"/>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Font typeface="Open Sans Light"/>
              <a:buChar char="●"/>
            </a:pPr>
            <a:r>
              <a:rPr lang="en" sz="1400">
                <a:latin typeface="Open Sans Light"/>
                <a:ea typeface="Open Sans Light"/>
                <a:cs typeface="Open Sans Light"/>
                <a:sym typeface="Open Sans Light"/>
              </a:rPr>
              <a:t>Civic and Social Engagement is embedded in the pre-K-12 curricula. </a:t>
            </a:r>
            <a:endParaRPr sz="1400">
              <a:latin typeface="Open Sans Light"/>
              <a:ea typeface="Open Sans Light"/>
              <a:cs typeface="Open Sans Light"/>
              <a:sym typeface="Open Sans Light"/>
            </a:endParaRPr>
          </a:p>
          <a:p>
            <a:pPr indent="0" lvl="0" marL="457200" rtl="0" algn="l">
              <a:spcBef>
                <a:spcPts val="800"/>
              </a:spcBef>
              <a:spcAft>
                <a:spcPts val="0"/>
              </a:spcAft>
              <a:buNone/>
            </a:pPr>
            <a:r>
              <a:t/>
            </a:r>
            <a:endParaRPr sz="1400">
              <a:latin typeface="Open Sans Light"/>
              <a:ea typeface="Open Sans Light"/>
              <a:cs typeface="Open Sans Light"/>
              <a:sym typeface="Open Sans Light"/>
            </a:endParaRPr>
          </a:p>
          <a:p>
            <a:pPr indent="-317500" lvl="0" marL="457200" rtl="0" algn="l">
              <a:spcBef>
                <a:spcPts val="800"/>
              </a:spcBef>
              <a:spcAft>
                <a:spcPts val="0"/>
              </a:spcAft>
              <a:buSzPts val="1400"/>
              <a:buFont typeface="Open Sans Light"/>
              <a:buChar char="●"/>
            </a:pPr>
            <a:r>
              <a:rPr lang="en" sz="1400">
                <a:latin typeface="Open Sans Light"/>
                <a:ea typeface="Open Sans Light"/>
                <a:cs typeface="Open Sans Light"/>
                <a:sym typeface="Open Sans Light"/>
              </a:rPr>
              <a:t>Students provided opportunities to practice responsible decision-making and informed social awareness. </a:t>
            </a:r>
            <a:endParaRPr sz="1400">
              <a:latin typeface="Open Sans Light"/>
              <a:ea typeface="Open Sans Light"/>
              <a:cs typeface="Open Sans Light"/>
              <a:sym typeface="Open Sans Light"/>
            </a:endParaRPr>
          </a:p>
          <a:p>
            <a:pPr indent="0" lvl="0" marL="457200" rtl="0" algn="l">
              <a:spcBef>
                <a:spcPts val="800"/>
              </a:spcBef>
              <a:spcAft>
                <a:spcPts val="0"/>
              </a:spcAft>
              <a:buNone/>
            </a:pPr>
            <a:r>
              <a:t/>
            </a:r>
            <a:endParaRPr sz="1400">
              <a:latin typeface="Open Sans Light"/>
              <a:ea typeface="Open Sans Light"/>
              <a:cs typeface="Open Sans Light"/>
              <a:sym typeface="Open Sans Light"/>
            </a:endParaRPr>
          </a:p>
          <a:p>
            <a:pPr indent="-317500" lvl="0" marL="457200" rtl="0" algn="l">
              <a:spcBef>
                <a:spcPts val="800"/>
              </a:spcBef>
              <a:spcAft>
                <a:spcPts val="0"/>
              </a:spcAft>
              <a:buSzPts val="1400"/>
              <a:buFont typeface="Open Sans Light"/>
              <a:buChar char="●"/>
            </a:pPr>
            <a:r>
              <a:rPr lang="en" sz="1400">
                <a:latin typeface="Open Sans Light"/>
                <a:ea typeface="Open Sans Light"/>
                <a:cs typeface="Open Sans Light"/>
                <a:sym typeface="Open Sans Light"/>
              </a:rPr>
              <a:t>Understanding of key governmental processes and documents.</a:t>
            </a:r>
            <a:endParaRPr sz="1400">
              <a:latin typeface="Open Sans Light"/>
              <a:ea typeface="Open Sans Light"/>
              <a:cs typeface="Open Sans Light"/>
              <a:sym typeface="Open Sans Light"/>
            </a:endParaRPr>
          </a:p>
        </p:txBody>
      </p:sp>
      <p:pic>
        <p:nvPicPr>
          <p:cNvPr id="442" name="Google Shape;442;p66"/>
          <p:cNvPicPr preferRelativeResize="0"/>
          <p:nvPr/>
        </p:nvPicPr>
        <p:blipFill rotWithShape="1">
          <a:blip r:embed="rId4">
            <a:alphaModFix/>
          </a:blip>
          <a:srcRect b="0" l="0" r="0" t="3966"/>
          <a:stretch/>
        </p:blipFill>
        <p:spPr>
          <a:xfrm>
            <a:off x="4572000" y="882800"/>
            <a:ext cx="3914700" cy="3377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7"/>
          <p:cNvSpPr txBox="1"/>
          <p:nvPr>
            <p:ph type="title"/>
          </p:nvPr>
        </p:nvSpPr>
        <p:spPr>
          <a:xfrm>
            <a:off x="471488" y="1555998"/>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Open Sans SemiBold"/>
              <a:buNone/>
            </a:pPr>
            <a:r>
              <a:rPr lang="en"/>
              <a:t>Quantitative Measures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Welcome &amp; Introduction Polls</a:t>
            </a:r>
            <a:endParaRPr/>
          </a:p>
        </p:txBody>
      </p:sp>
      <p:sp>
        <p:nvSpPr>
          <p:cNvPr id="327" name="Google Shape;327;p50"/>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Who is in the room today? </a:t>
            </a:r>
            <a:endParaRPr/>
          </a:p>
          <a:p>
            <a:pPr indent="0" lvl="0" marL="457200" rtl="0" algn="l">
              <a:spcBef>
                <a:spcPts val="800"/>
              </a:spcBef>
              <a:spcAft>
                <a:spcPts val="0"/>
              </a:spcAft>
              <a:buNone/>
            </a:pPr>
            <a:r>
              <a:t/>
            </a:r>
            <a:endParaRPr/>
          </a:p>
          <a:p>
            <a:pPr indent="-361950" lvl="0" marL="457200" rtl="0" algn="l">
              <a:spcBef>
                <a:spcPts val="800"/>
              </a:spcBef>
              <a:spcAft>
                <a:spcPts val="0"/>
              </a:spcAft>
              <a:buSzPts val="2100"/>
              <a:buChar char="●"/>
            </a:pPr>
            <a:r>
              <a:rPr lang="en"/>
              <a:t>What excites you about being an OVT? </a:t>
            </a:r>
            <a:endParaRPr/>
          </a:p>
          <a:p>
            <a:pPr indent="0" lvl="0" marL="457200" rtl="0" algn="l">
              <a:spcBef>
                <a:spcPts val="800"/>
              </a:spcBef>
              <a:spcAft>
                <a:spcPts val="0"/>
              </a:spcAft>
              <a:buNone/>
            </a:pPr>
            <a:r>
              <a:t/>
            </a:r>
            <a:endParaRPr/>
          </a:p>
          <a:p>
            <a:pPr indent="-361950" lvl="0" marL="457200" rtl="0" algn="l">
              <a:spcBef>
                <a:spcPts val="800"/>
              </a:spcBef>
              <a:spcAft>
                <a:spcPts val="0"/>
              </a:spcAft>
              <a:buSzPts val="2100"/>
              <a:buChar char="●"/>
            </a:pPr>
            <a:r>
              <a:rPr lang="en"/>
              <a:t>What is one thing you hope to learn today about being an OVT?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8"/>
          <p:cNvSpPr txBox="1"/>
          <p:nvPr>
            <p:ph type="title"/>
          </p:nvPr>
        </p:nvSpPr>
        <p:spPr>
          <a:xfrm>
            <a:off x="629841" y="342900"/>
            <a:ext cx="2949000" cy="9357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2500"/>
              <a:buFont typeface="Open Sans SemiBold"/>
              <a:buNone/>
            </a:pPr>
            <a:r>
              <a:rPr lang="en"/>
              <a:t>Academically Prepared for Postsecondary</a:t>
            </a:r>
            <a:endParaRPr/>
          </a:p>
        </p:txBody>
      </p:sp>
      <p:sp>
        <p:nvSpPr>
          <p:cNvPr id="455" name="Google Shape;455;p6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254000" lvl="0" marL="279400" rtl="0" algn="l">
              <a:lnSpc>
                <a:spcPct val="90000"/>
              </a:lnSpc>
              <a:spcBef>
                <a:spcPts val="800"/>
              </a:spcBef>
              <a:spcAft>
                <a:spcPts val="0"/>
              </a:spcAft>
              <a:buSzPts val="1800"/>
              <a:buFont typeface="Open Sans Light"/>
              <a:buChar char="•"/>
            </a:pPr>
            <a:r>
              <a:rPr lang="en" sz="1800">
                <a:latin typeface="Open Sans Light"/>
                <a:ea typeface="Open Sans Light"/>
                <a:cs typeface="Open Sans Light"/>
                <a:sym typeface="Open Sans Light"/>
              </a:rPr>
              <a:t>The percentage of students scoring at levels 3 and 4 on the Kansas State Assessment in Math, ELA and Science</a:t>
            </a:r>
            <a:endParaRPr sz="1800">
              <a:latin typeface="Open Sans Light"/>
              <a:ea typeface="Open Sans Light"/>
              <a:cs typeface="Open Sans Light"/>
              <a:sym typeface="Open Sans Light"/>
            </a:endParaRPr>
          </a:p>
          <a:p>
            <a:pPr indent="-254000" lvl="0" marL="279400" rtl="0" algn="l">
              <a:lnSpc>
                <a:spcPct val="90000"/>
              </a:lnSpc>
              <a:spcBef>
                <a:spcPts val="800"/>
              </a:spcBef>
              <a:spcAft>
                <a:spcPts val="0"/>
              </a:spcAft>
              <a:buSzPts val="1800"/>
              <a:buFont typeface="Open Sans Light"/>
              <a:buChar char="•"/>
            </a:pPr>
            <a:r>
              <a:rPr lang="en" sz="1800">
                <a:latin typeface="Open Sans Light"/>
                <a:ea typeface="Open Sans Light"/>
                <a:cs typeface="Open Sans Light"/>
                <a:sym typeface="Open Sans Light"/>
              </a:rPr>
              <a:t>Growth is demonstrated longitudinally</a:t>
            </a:r>
            <a:endParaRPr sz="1800">
              <a:latin typeface="Open Sans Light"/>
              <a:ea typeface="Open Sans Light"/>
              <a:cs typeface="Open Sans Light"/>
              <a:sym typeface="Open Sans Light"/>
            </a:endParaRPr>
          </a:p>
          <a:p>
            <a:pPr indent="-254000" lvl="0" marL="279400" rtl="0" algn="l">
              <a:lnSpc>
                <a:spcPct val="90000"/>
              </a:lnSpc>
              <a:spcBef>
                <a:spcPts val="800"/>
              </a:spcBef>
              <a:spcAft>
                <a:spcPts val="0"/>
              </a:spcAft>
              <a:buSzPts val="1800"/>
              <a:buFont typeface="Open Sans Light"/>
              <a:buChar char="•"/>
            </a:pPr>
            <a:r>
              <a:rPr lang="en" sz="1800">
                <a:latin typeface="Open Sans Light"/>
                <a:ea typeface="Open Sans Light"/>
                <a:cs typeface="Open Sans Light"/>
                <a:sym typeface="Open Sans Light"/>
              </a:rPr>
              <a:t>Data is disaggregated by all relevant subgroups of &gt;10</a:t>
            </a:r>
            <a:endParaRPr sz="1800">
              <a:latin typeface="Open Sans Light"/>
              <a:ea typeface="Open Sans Light"/>
              <a:cs typeface="Open Sans Light"/>
              <a:sym typeface="Open Sans Light"/>
            </a:endParaRPr>
          </a:p>
          <a:p>
            <a:pPr indent="0" lvl="0" marL="0" rtl="0" algn="l">
              <a:lnSpc>
                <a:spcPct val="90000"/>
              </a:lnSpc>
              <a:spcBef>
                <a:spcPts val="800"/>
              </a:spcBef>
              <a:spcAft>
                <a:spcPts val="0"/>
              </a:spcAft>
              <a:buSzPts val="1200"/>
              <a:buNone/>
            </a:pPr>
            <a:r>
              <a:t/>
            </a:r>
            <a:endParaRPr sz="1800">
              <a:latin typeface="Open Sans Light"/>
              <a:ea typeface="Open Sans Light"/>
              <a:cs typeface="Open Sans Light"/>
              <a:sym typeface="Open Sans Light"/>
            </a:endParaRPr>
          </a:p>
        </p:txBody>
      </p:sp>
      <p:pic>
        <p:nvPicPr>
          <p:cNvPr id="456" name="Google Shape;456;p68"/>
          <p:cNvPicPr preferRelativeResize="0"/>
          <p:nvPr>
            <p:ph idx="2" type="pic"/>
          </p:nvPr>
        </p:nvPicPr>
        <p:blipFill rotWithShape="1">
          <a:blip r:embed="rId3">
            <a:alphaModFix/>
          </a:blip>
          <a:srcRect b="0" l="0" r="0" t="0"/>
          <a:stretch/>
        </p:blipFill>
        <p:spPr>
          <a:xfrm>
            <a:off x="4461272" y="183305"/>
            <a:ext cx="4052888" cy="40528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9"/>
          <p:cNvSpPr txBox="1"/>
          <p:nvPr>
            <p:ph type="title"/>
          </p:nvPr>
        </p:nvSpPr>
        <p:spPr>
          <a:xfrm>
            <a:off x="629841" y="342900"/>
            <a:ext cx="2949000" cy="9288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a:t>High School Graduation</a:t>
            </a:r>
            <a:endParaRPr/>
          </a:p>
        </p:txBody>
      </p:sp>
      <p:pic>
        <p:nvPicPr>
          <p:cNvPr id="463" name="Google Shape;463;p69"/>
          <p:cNvPicPr preferRelativeResize="0"/>
          <p:nvPr>
            <p:ph idx="2" type="pic"/>
          </p:nvPr>
        </p:nvPicPr>
        <p:blipFill rotWithShape="1">
          <a:blip r:embed="rId3">
            <a:alphaModFix/>
          </a:blip>
          <a:srcRect b="6224" l="0" r="0" t="6224"/>
          <a:stretch/>
        </p:blipFill>
        <p:spPr>
          <a:xfrm>
            <a:off x="3887391" y="342901"/>
            <a:ext cx="4629150" cy="4052887"/>
          </a:xfrm>
          <a:prstGeom prst="rect">
            <a:avLst/>
          </a:prstGeom>
          <a:noFill/>
          <a:ln>
            <a:noFill/>
          </a:ln>
        </p:spPr>
      </p:pic>
      <p:sp>
        <p:nvSpPr>
          <p:cNvPr id="464" name="Google Shape;464;p6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273050" lvl="0" marL="330200" rtl="0" algn="l">
              <a:lnSpc>
                <a:spcPct val="100000"/>
              </a:lnSpc>
              <a:spcBef>
                <a:spcPts val="0"/>
              </a:spcBef>
              <a:spcAft>
                <a:spcPts val="0"/>
              </a:spcAft>
              <a:buClr>
                <a:srgbClr val="002060"/>
              </a:buClr>
              <a:buSzPts val="1300"/>
              <a:buFont typeface="Arial"/>
              <a:buChar char="•"/>
            </a:pPr>
            <a:r>
              <a:rPr lang="en" sz="1300">
                <a:solidFill>
                  <a:srgbClr val="002060"/>
                </a:solidFill>
                <a:latin typeface="Open Sans Light"/>
                <a:ea typeface="Open Sans Light"/>
                <a:cs typeface="Open Sans Light"/>
                <a:sym typeface="Open Sans Light"/>
              </a:rPr>
              <a:t>No high school diploma = Almost no chance of achieving middle class</a:t>
            </a:r>
            <a:endParaRPr sz="1300"/>
          </a:p>
          <a:p>
            <a:pPr indent="-190500" lvl="0" marL="330200" rtl="0" algn="l">
              <a:lnSpc>
                <a:spcPct val="100000"/>
              </a:lnSpc>
              <a:spcBef>
                <a:spcPts val="0"/>
              </a:spcBef>
              <a:spcAft>
                <a:spcPts val="0"/>
              </a:spcAft>
              <a:buClr>
                <a:schemeClr val="dk1"/>
              </a:buClr>
              <a:buSzPts val="1200"/>
              <a:buFont typeface="Arial"/>
              <a:buNone/>
            </a:pPr>
            <a:r>
              <a:t/>
            </a:r>
            <a:endParaRPr sz="1300">
              <a:solidFill>
                <a:srgbClr val="002060"/>
              </a:solidFill>
              <a:latin typeface="Open Sans Light"/>
              <a:ea typeface="Open Sans Light"/>
              <a:cs typeface="Open Sans Light"/>
              <a:sym typeface="Open Sans Light"/>
            </a:endParaRPr>
          </a:p>
          <a:p>
            <a:pPr indent="-273050" lvl="0" marL="330200" rtl="0" algn="l">
              <a:lnSpc>
                <a:spcPct val="100000"/>
              </a:lnSpc>
              <a:spcBef>
                <a:spcPts val="0"/>
              </a:spcBef>
              <a:spcAft>
                <a:spcPts val="0"/>
              </a:spcAft>
              <a:buClr>
                <a:srgbClr val="002060"/>
              </a:buClr>
              <a:buSzPts val="1300"/>
              <a:buFont typeface="Arial"/>
              <a:buChar char="•"/>
            </a:pPr>
            <a:r>
              <a:rPr lang="en" sz="1300">
                <a:solidFill>
                  <a:srgbClr val="002060"/>
                </a:solidFill>
                <a:latin typeface="Open Sans Light"/>
                <a:ea typeface="Open Sans Light"/>
                <a:cs typeface="Open Sans Light"/>
                <a:sym typeface="Open Sans Light"/>
              </a:rPr>
              <a:t>Only 17 percent of all jobs available to those with no high school diploma</a:t>
            </a:r>
            <a:endParaRPr sz="1300"/>
          </a:p>
          <a:p>
            <a:pPr indent="0" lvl="0" marL="63500" rtl="0" algn="l">
              <a:lnSpc>
                <a:spcPct val="100000"/>
              </a:lnSpc>
              <a:spcBef>
                <a:spcPts val="0"/>
              </a:spcBef>
              <a:spcAft>
                <a:spcPts val="0"/>
              </a:spcAft>
              <a:buClr>
                <a:schemeClr val="dk1"/>
              </a:buClr>
              <a:buSzPts val="1200"/>
              <a:buNone/>
            </a:pPr>
            <a:r>
              <a:t/>
            </a:r>
            <a:endParaRPr sz="1300">
              <a:solidFill>
                <a:srgbClr val="002060"/>
              </a:solidFill>
              <a:latin typeface="Open Sans Light"/>
              <a:ea typeface="Open Sans Light"/>
              <a:cs typeface="Open Sans Light"/>
              <a:sym typeface="Open Sans Light"/>
            </a:endParaRPr>
          </a:p>
          <a:p>
            <a:pPr indent="-273050" lvl="0" marL="330200" rtl="0" algn="l">
              <a:lnSpc>
                <a:spcPct val="100000"/>
              </a:lnSpc>
              <a:spcBef>
                <a:spcPts val="0"/>
              </a:spcBef>
              <a:spcAft>
                <a:spcPts val="0"/>
              </a:spcAft>
              <a:buClr>
                <a:srgbClr val="002060"/>
              </a:buClr>
              <a:buSzPts val="1300"/>
              <a:buFont typeface="Arial"/>
              <a:buChar char="•"/>
            </a:pPr>
            <a:r>
              <a:rPr lang="en" sz="1300">
                <a:solidFill>
                  <a:srgbClr val="002060"/>
                </a:solidFill>
                <a:latin typeface="Open Sans Light"/>
                <a:ea typeface="Open Sans Light"/>
                <a:cs typeface="Open Sans Light"/>
                <a:sym typeface="Open Sans Light"/>
              </a:rPr>
              <a:t>Available jobs may not provide a living wage or health care benefits</a:t>
            </a:r>
            <a:endParaRPr sz="1300"/>
          </a:p>
          <a:p>
            <a:pPr indent="0" lvl="0" marL="63500" rtl="0" algn="l">
              <a:lnSpc>
                <a:spcPct val="100000"/>
              </a:lnSpc>
              <a:spcBef>
                <a:spcPts val="0"/>
              </a:spcBef>
              <a:spcAft>
                <a:spcPts val="0"/>
              </a:spcAft>
              <a:buClr>
                <a:schemeClr val="dk1"/>
              </a:buClr>
              <a:buSzPts val="1200"/>
              <a:buNone/>
            </a:pPr>
            <a:r>
              <a:t/>
            </a:r>
            <a:endParaRPr sz="1300">
              <a:solidFill>
                <a:srgbClr val="002060"/>
              </a:solidFill>
              <a:latin typeface="Open Sans Light"/>
              <a:ea typeface="Open Sans Light"/>
              <a:cs typeface="Open Sans Light"/>
              <a:sym typeface="Open Sans Light"/>
            </a:endParaRPr>
          </a:p>
          <a:p>
            <a:pPr indent="-273050" lvl="0" marL="330200" rtl="0" algn="l">
              <a:lnSpc>
                <a:spcPct val="100000"/>
              </a:lnSpc>
              <a:spcBef>
                <a:spcPts val="0"/>
              </a:spcBef>
              <a:spcAft>
                <a:spcPts val="0"/>
              </a:spcAft>
              <a:buClr>
                <a:srgbClr val="002060"/>
              </a:buClr>
              <a:buSzPts val="1300"/>
              <a:buFont typeface="Arial"/>
              <a:buChar char="•"/>
            </a:pPr>
            <a:r>
              <a:rPr lang="en" sz="1300">
                <a:solidFill>
                  <a:srgbClr val="002060"/>
                </a:solidFill>
                <a:latin typeface="Open Sans Light"/>
                <a:ea typeface="Open Sans Light"/>
                <a:cs typeface="Open Sans Light"/>
                <a:sym typeface="Open Sans Light"/>
              </a:rPr>
              <a:t>2020- 2021 Kansas graduation          rate = 88.1 percent.</a:t>
            </a:r>
            <a:endParaRPr sz="1300"/>
          </a:p>
          <a:p>
            <a:pPr indent="0" lvl="0" marL="0" rtl="0" algn="l">
              <a:lnSpc>
                <a:spcPct val="90000"/>
              </a:lnSpc>
              <a:spcBef>
                <a:spcPts val="800"/>
              </a:spcBef>
              <a:spcAft>
                <a:spcPts val="0"/>
              </a:spcAft>
              <a:buSzPts val="1200"/>
              <a:buNone/>
            </a:pPr>
            <a:r>
              <a:t/>
            </a:r>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0"/>
          <p:cNvSpPr txBox="1"/>
          <p:nvPr>
            <p:ph type="title"/>
          </p:nvPr>
        </p:nvSpPr>
        <p:spPr>
          <a:xfrm>
            <a:off x="629841" y="342900"/>
            <a:ext cx="2949000" cy="935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a:t>Postsecondary Success</a:t>
            </a:r>
            <a:endParaRPr/>
          </a:p>
        </p:txBody>
      </p:sp>
      <p:pic>
        <p:nvPicPr>
          <p:cNvPr id="471" name="Google Shape;471;p70"/>
          <p:cNvPicPr preferRelativeResize="0"/>
          <p:nvPr>
            <p:ph idx="2" type="pic"/>
          </p:nvPr>
        </p:nvPicPr>
        <p:blipFill rotWithShape="1">
          <a:blip r:embed="rId3">
            <a:alphaModFix/>
          </a:blip>
          <a:srcRect b="6224" l="0" r="0" t="6224"/>
          <a:stretch/>
        </p:blipFill>
        <p:spPr>
          <a:xfrm>
            <a:off x="3885009" y="342900"/>
            <a:ext cx="4629150" cy="4052887"/>
          </a:xfrm>
          <a:prstGeom prst="rect">
            <a:avLst/>
          </a:prstGeom>
          <a:noFill/>
          <a:ln>
            <a:noFill/>
          </a:ln>
        </p:spPr>
      </p:pic>
      <p:sp>
        <p:nvSpPr>
          <p:cNvPr id="472" name="Google Shape;472;p7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292100" lvl="0" marL="330200" rtl="0" algn="l">
              <a:lnSpc>
                <a:spcPct val="90000"/>
              </a:lnSpc>
              <a:spcBef>
                <a:spcPts val="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In 2020, education demand for jobs in Kansas: 29 percent high school diploma or less; 35 percent associate’s degree; 25 percent bachelor’s degree; 11 percent master’s degree</a:t>
            </a:r>
            <a:endParaRPr sz="1600">
              <a:latin typeface="Open Sans Light"/>
              <a:ea typeface="Open Sans Light"/>
              <a:cs typeface="Open Sans Light"/>
              <a:sym typeface="Open Sans Light"/>
            </a:endParaRPr>
          </a:p>
          <a:p>
            <a:pPr indent="0" lvl="0" marL="63500" rtl="0" algn="l">
              <a:lnSpc>
                <a:spcPct val="90000"/>
              </a:lnSpc>
              <a:spcBef>
                <a:spcPts val="800"/>
              </a:spcBef>
              <a:spcAft>
                <a:spcPts val="0"/>
              </a:spcAft>
              <a:buSzPts val="1200"/>
              <a:buNone/>
            </a:pPr>
            <a:r>
              <a:t/>
            </a:r>
            <a:endParaRPr sz="1600">
              <a:solidFill>
                <a:srgbClr val="002060"/>
              </a:solidFill>
              <a:latin typeface="Open Sans Light"/>
              <a:ea typeface="Open Sans Light"/>
              <a:cs typeface="Open Sans Light"/>
              <a:sym typeface="Open Sans Light"/>
            </a:endParaRPr>
          </a:p>
          <a:p>
            <a:pPr indent="-292100" lvl="0" marL="330200" rtl="0" algn="l">
              <a:lnSpc>
                <a:spcPct val="90000"/>
              </a:lnSpc>
              <a:spcBef>
                <a:spcPts val="80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State goal: 70-75 percent</a:t>
            </a:r>
            <a:endParaRPr sz="1600">
              <a:latin typeface="Open Sans Light"/>
              <a:ea typeface="Open Sans Light"/>
              <a:cs typeface="Open Sans Light"/>
              <a:sym typeface="Open Sans Light"/>
            </a:endParaRPr>
          </a:p>
          <a:p>
            <a:pPr indent="0" lvl="0" marL="63500" rtl="0" algn="l">
              <a:lnSpc>
                <a:spcPct val="90000"/>
              </a:lnSpc>
              <a:spcBef>
                <a:spcPts val="800"/>
              </a:spcBef>
              <a:spcAft>
                <a:spcPts val="0"/>
              </a:spcAft>
              <a:buSzPts val="1200"/>
              <a:buNone/>
            </a:pPr>
            <a:r>
              <a:t/>
            </a:r>
            <a:endParaRPr sz="1600">
              <a:solidFill>
                <a:srgbClr val="002060"/>
              </a:solidFill>
              <a:latin typeface="Open Sans Light"/>
              <a:ea typeface="Open Sans Light"/>
              <a:cs typeface="Open Sans Light"/>
              <a:sym typeface="Open Sans Light"/>
            </a:endParaRPr>
          </a:p>
          <a:p>
            <a:pPr indent="-292100" lvl="0" marL="330200" rtl="0" algn="l">
              <a:lnSpc>
                <a:spcPct val="90000"/>
              </a:lnSpc>
              <a:spcBef>
                <a:spcPts val="80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Two pieces of paper</a:t>
            </a:r>
            <a:endParaRPr sz="1600">
              <a:latin typeface="Open Sans Light"/>
              <a:ea typeface="Open Sans Light"/>
              <a:cs typeface="Open Sans Light"/>
              <a:sym typeface="Open Sans Light"/>
            </a:endParaRPr>
          </a:p>
          <a:p>
            <a:pPr indent="0" lvl="0" marL="0" rtl="0" algn="l">
              <a:lnSpc>
                <a:spcPct val="90000"/>
              </a:lnSpc>
              <a:spcBef>
                <a:spcPts val="800"/>
              </a:spcBef>
              <a:spcAft>
                <a:spcPts val="0"/>
              </a:spcAft>
              <a:buSzPts val="1200"/>
              <a:buNone/>
            </a:pPr>
            <a:r>
              <a:t/>
            </a:r>
            <a:endParaRPr sz="1600">
              <a:latin typeface="Open Sans Light"/>
              <a:ea typeface="Open Sans Light"/>
              <a:cs typeface="Open Sans Light"/>
              <a:sym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1"/>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Open Sans SemiBold"/>
              <a:buNone/>
            </a:pPr>
            <a:r>
              <a:rPr lang="en"/>
              <a:t>OVT Roles and Responsibilities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2"/>
          <p:cNvSpPr txBox="1"/>
          <p:nvPr>
            <p:ph idx="1" type="body"/>
          </p:nvPr>
        </p:nvSpPr>
        <p:spPr>
          <a:xfrm>
            <a:off x="628650" y="1720463"/>
            <a:ext cx="7408200" cy="18366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SzPts val="2100"/>
              <a:buNone/>
            </a:pPr>
            <a:r>
              <a:rPr lang="en" sz="2700">
                <a:solidFill>
                  <a:srgbClr val="002060"/>
                </a:solidFill>
                <a:latin typeface="Open Sans Light"/>
                <a:ea typeface="Open Sans Light"/>
                <a:cs typeface="Open Sans Light"/>
                <a:sym typeface="Open Sans Light"/>
              </a:rPr>
              <a:t>the group of education professionals charged with coaching, mentoring and supporting a district/system for the duration of the system’s accreditation cycle.</a:t>
            </a:r>
            <a:endParaRPr sz="2700"/>
          </a:p>
          <a:p>
            <a:pPr indent="0" lvl="0" marL="0" rtl="0" algn="l">
              <a:lnSpc>
                <a:spcPct val="90000"/>
              </a:lnSpc>
              <a:spcBef>
                <a:spcPts val="800"/>
              </a:spcBef>
              <a:spcAft>
                <a:spcPts val="0"/>
              </a:spcAft>
              <a:buSzPts val="2100"/>
              <a:buNone/>
            </a:pPr>
            <a:r>
              <a:t/>
            </a:r>
            <a:endParaRPr/>
          </a:p>
        </p:txBody>
      </p:sp>
      <p:sp>
        <p:nvSpPr>
          <p:cNvPr id="485" name="Google Shape;485;p7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An OVT is…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3"/>
          <p:cNvSpPr txBox="1"/>
          <p:nvPr>
            <p:ph idx="1" type="body"/>
          </p:nvPr>
        </p:nvSpPr>
        <p:spPr>
          <a:xfrm>
            <a:off x="628650" y="1268051"/>
            <a:ext cx="7886700" cy="30096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sz="3000"/>
              <a:t>When you think about the traits/attributes of a good coach and/or mentor, what comes to mind? </a:t>
            </a:r>
            <a:endParaRPr sz="3000"/>
          </a:p>
        </p:txBody>
      </p:sp>
      <p:sp>
        <p:nvSpPr>
          <p:cNvPr id="491" name="Google Shape;491;p7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Word Cloud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4"/>
          <p:cNvSpPr txBox="1"/>
          <p:nvPr>
            <p:ph idx="1" type="body"/>
          </p:nvPr>
        </p:nvSpPr>
        <p:spPr>
          <a:xfrm>
            <a:off x="628650" y="1056769"/>
            <a:ext cx="7886700" cy="3588900"/>
          </a:xfrm>
          <a:prstGeom prst="rect">
            <a:avLst/>
          </a:prstGeom>
          <a:noFill/>
          <a:ln>
            <a:noFill/>
          </a:ln>
        </p:spPr>
        <p:txBody>
          <a:bodyPr anchorCtr="0" anchor="t" bIns="34275" lIns="68575" spcFirstLastPara="1" rIns="68575" wrap="square" tIns="34275">
            <a:normAutofit lnSpcReduction="20000"/>
          </a:bodyPr>
          <a:lstStyle/>
          <a:p>
            <a:pPr indent="-241300" lvl="0" marL="177800" rtl="0" algn="l">
              <a:lnSpc>
                <a:spcPct val="140000"/>
              </a:lnSpc>
              <a:spcBef>
                <a:spcPts val="300"/>
              </a:spcBef>
              <a:spcAft>
                <a:spcPts val="0"/>
              </a:spcAft>
              <a:buClr>
                <a:srgbClr val="002060"/>
              </a:buClr>
              <a:buSzPts val="2400"/>
              <a:buChar char="•"/>
            </a:pPr>
            <a:r>
              <a:rPr lang="en" sz="1900">
                <a:solidFill>
                  <a:srgbClr val="002060"/>
                </a:solidFill>
              </a:rPr>
              <a:t>Conduct system visits</a:t>
            </a:r>
            <a:endParaRPr sz="1900">
              <a:solidFill>
                <a:srgbClr val="002060"/>
              </a:solidFill>
            </a:endParaRPr>
          </a:p>
          <a:p>
            <a:pPr indent="-203200" lvl="1" marL="520700" rtl="0" algn="l">
              <a:lnSpc>
                <a:spcPct val="140000"/>
              </a:lnSpc>
              <a:spcBef>
                <a:spcPts val="300"/>
              </a:spcBef>
              <a:spcAft>
                <a:spcPts val="0"/>
              </a:spcAft>
              <a:buClr>
                <a:srgbClr val="002060"/>
              </a:buClr>
              <a:buSzPts val="1800"/>
              <a:buChar char="•"/>
            </a:pPr>
            <a:r>
              <a:rPr lang="en" sz="1600">
                <a:solidFill>
                  <a:srgbClr val="002060"/>
                </a:solidFill>
              </a:rPr>
              <a:t>Build positive, supportive relationships </a:t>
            </a:r>
            <a:endParaRPr sz="1600"/>
          </a:p>
          <a:p>
            <a:pPr indent="-203200" lvl="1" marL="520700" rtl="0" algn="l">
              <a:lnSpc>
                <a:spcPct val="140000"/>
              </a:lnSpc>
              <a:spcBef>
                <a:spcPts val="200"/>
              </a:spcBef>
              <a:spcAft>
                <a:spcPts val="0"/>
              </a:spcAft>
              <a:buClr>
                <a:schemeClr val="dk1"/>
              </a:buClr>
              <a:buSzPts val="1800"/>
              <a:buChar char="•"/>
            </a:pPr>
            <a:r>
              <a:rPr lang="en" sz="1600">
                <a:solidFill>
                  <a:srgbClr val="002060"/>
                </a:solidFill>
              </a:rPr>
              <a:t>Provoke thought</a:t>
            </a:r>
            <a:endParaRPr sz="1600"/>
          </a:p>
          <a:p>
            <a:pPr indent="-203200" lvl="1" marL="520700" rtl="0" algn="l">
              <a:lnSpc>
                <a:spcPct val="140000"/>
              </a:lnSpc>
              <a:spcBef>
                <a:spcPts val="200"/>
              </a:spcBef>
              <a:spcAft>
                <a:spcPts val="0"/>
              </a:spcAft>
              <a:buClr>
                <a:schemeClr val="dk1"/>
              </a:buClr>
              <a:buSzPts val="1800"/>
              <a:buChar char="•"/>
            </a:pPr>
            <a:r>
              <a:rPr lang="en" sz="1600">
                <a:solidFill>
                  <a:srgbClr val="002060"/>
                </a:solidFill>
              </a:rPr>
              <a:t>Question and actively listen</a:t>
            </a:r>
            <a:endParaRPr sz="1600"/>
          </a:p>
          <a:p>
            <a:pPr indent="-203200" lvl="1" marL="520700" rtl="0" algn="l">
              <a:lnSpc>
                <a:spcPct val="140000"/>
              </a:lnSpc>
              <a:spcBef>
                <a:spcPts val="300"/>
              </a:spcBef>
              <a:spcAft>
                <a:spcPts val="0"/>
              </a:spcAft>
              <a:buClr>
                <a:schemeClr val="dk1"/>
              </a:buClr>
              <a:buSzPts val="1800"/>
              <a:buChar char="•"/>
            </a:pPr>
            <a:r>
              <a:rPr lang="en" sz="1600">
                <a:solidFill>
                  <a:srgbClr val="002060"/>
                </a:solidFill>
              </a:rPr>
              <a:t>Coach, mentor, guide</a:t>
            </a:r>
            <a:endParaRPr sz="1600">
              <a:solidFill>
                <a:srgbClr val="002060"/>
              </a:solidFill>
            </a:endParaRPr>
          </a:p>
          <a:p>
            <a:pPr indent="0" lvl="0" marL="685800" rtl="0" algn="l">
              <a:lnSpc>
                <a:spcPct val="140000"/>
              </a:lnSpc>
              <a:spcBef>
                <a:spcPts val="300"/>
              </a:spcBef>
              <a:spcAft>
                <a:spcPts val="0"/>
              </a:spcAft>
              <a:buNone/>
            </a:pPr>
            <a:r>
              <a:t/>
            </a:r>
            <a:endParaRPr sz="1600">
              <a:solidFill>
                <a:srgbClr val="002060"/>
              </a:solidFill>
            </a:endParaRPr>
          </a:p>
          <a:p>
            <a:pPr indent="-241300" lvl="0" marL="177800" rtl="0" algn="l">
              <a:lnSpc>
                <a:spcPct val="140000"/>
              </a:lnSpc>
              <a:spcBef>
                <a:spcPts val="300"/>
              </a:spcBef>
              <a:spcAft>
                <a:spcPts val="0"/>
              </a:spcAft>
              <a:buClr>
                <a:srgbClr val="002060"/>
              </a:buClr>
              <a:buSzPts val="2400"/>
              <a:buChar char="•"/>
            </a:pPr>
            <a:r>
              <a:rPr lang="en" sz="1900">
                <a:solidFill>
                  <a:srgbClr val="002060"/>
                </a:solidFill>
              </a:rPr>
              <a:t>Create the OVT Annual Report to:</a:t>
            </a:r>
            <a:endParaRPr/>
          </a:p>
          <a:p>
            <a:pPr indent="-203200" lvl="1" marL="520700" rtl="0" algn="l">
              <a:lnSpc>
                <a:spcPct val="140000"/>
              </a:lnSpc>
              <a:spcBef>
                <a:spcPts val="300"/>
              </a:spcBef>
              <a:spcAft>
                <a:spcPts val="0"/>
              </a:spcAft>
              <a:buClr>
                <a:srgbClr val="002060"/>
              </a:buClr>
              <a:buSzPts val="1800"/>
              <a:buChar char="•"/>
            </a:pPr>
            <a:r>
              <a:rPr lang="en" sz="1500">
                <a:solidFill>
                  <a:srgbClr val="002060"/>
                </a:solidFill>
              </a:rPr>
              <a:t>Provide </a:t>
            </a:r>
            <a:r>
              <a:rPr b="1" lang="en" sz="1500">
                <a:solidFill>
                  <a:srgbClr val="002060"/>
                </a:solidFill>
                <a:latin typeface="Open Sans"/>
                <a:ea typeface="Open Sans"/>
                <a:cs typeface="Open Sans"/>
                <a:sym typeface="Open Sans"/>
              </a:rPr>
              <a:t>feedback </a:t>
            </a:r>
            <a:r>
              <a:rPr lang="en" sz="1500">
                <a:solidFill>
                  <a:srgbClr val="002060"/>
                </a:solidFill>
              </a:rPr>
              <a:t>to system on progress</a:t>
            </a:r>
            <a:endParaRPr/>
          </a:p>
          <a:p>
            <a:pPr indent="-203200" lvl="1" marL="520700" rtl="0" algn="l">
              <a:lnSpc>
                <a:spcPct val="140000"/>
              </a:lnSpc>
              <a:spcBef>
                <a:spcPts val="300"/>
              </a:spcBef>
              <a:spcAft>
                <a:spcPts val="0"/>
              </a:spcAft>
              <a:buClr>
                <a:srgbClr val="002060"/>
              </a:buClr>
              <a:buSzPts val="1800"/>
              <a:buChar char="•"/>
            </a:pPr>
            <a:r>
              <a:rPr lang="en" sz="1500">
                <a:solidFill>
                  <a:srgbClr val="002060"/>
                </a:solidFill>
              </a:rPr>
              <a:t>Provide </a:t>
            </a:r>
            <a:r>
              <a:rPr b="1" lang="en" sz="1500">
                <a:solidFill>
                  <a:srgbClr val="002060"/>
                </a:solidFill>
                <a:latin typeface="Open Sans"/>
                <a:ea typeface="Open Sans"/>
                <a:cs typeface="Open Sans"/>
                <a:sym typeface="Open Sans"/>
              </a:rPr>
              <a:t>documentation </a:t>
            </a:r>
            <a:r>
              <a:rPr lang="en" sz="1500">
                <a:solidFill>
                  <a:srgbClr val="002060"/>
                </a:solidFill>
              </a:rPr>
              <a:t>to the ARC for accreditation determination in year-5</a:t>
            </a:r>
            <a:endParaRPr sz="1800"/>
          </a:p>
        </p:txBody>
      </p:sp>
      <p:sp>
        <p:nvSpPr>
          <p:cNvPr id="498" name="Google Shape;498;p74"/>
          <p:cNvSpPr txBox="1"/>
          <p:nvPr>
            <p:ph type="title"/>
          </p:nvPr>
        </p:nvSpPr>
        <p:spPr>
          <a:xfrm>
            <a:off x="628650" y="0"/>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Purpose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5"/>
          <p:cNvSpPr txBox="1"/>
          <p:nvPr>
            <p:ph type="title"/>
          </p:nvPr>
        </p:nvSpPr>
        <p:spPr>
          <a:xfrm>
            <a:off x="629841" y="342900"/>
            <a:ext cx="2949000" cy="8955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a:t>OVT Member Requirements:</a:t>
            </a:r>
            <a:endParaRPr/>
          </a:p>
        </p:txBody>
      </p:sp>
      <p:sp>
        <p:nvSpPr>
          <p:cNvPr id="505" name="Google Shape;505;p75"/>
          <p:cNvSpPr txBox="1"/>
          <p:nvPr>
            <p:ph idx="1" type="body"/>
          </p:nvPr>
        </p:nvSpPr>
        <p:spPr>
          <a:xfrm>
            <a:off x="629850" y="1543050"/>
            <a:ext cx="3352200" cy="3113100"/>
          </a:xfrm>
          <a:prstGeom prst="rect">
            <a:avLst/>
          </a:prstGeom>
          <a:noFill/>
          <a:ln>
            <a:noFill/>
          </a:ln>
        </p:spPr>
        <p:txBody>
          <a:bodyPr anchorCtr="0" anchor="t" bIns="34275" lIns="68575" spcFirstLastPara="1" rIns="68575" wrap="square" tIns="34275">
            <a:noAutofit/>
          </a:bodyPr>
          <a:lstStyle/>
          <a:p>
            <a:pPr indent="-279400" lvl="0" marL="279400" rtl="0" algn="l">
              <a:lnSpc>
                <a:spcPct val="150000"/>
              </a:lnSpc>
              <a:spcBef>
                <a:spcPts val="0"/>
              </a:spcBef>
              <a:spcAft>
                <a:spcPts val="0"/>
              </a:spcAft>
              <a:buSzPts val="1800"/>
              <a:buFont typeface="Arial"/>
              <a:buChar char="•"/>
            </a:pPr>
            <a:r>
              <a:rPr lang="en" sz="1800">
                <a:solidFill>
                  <a:srgbClr val="002060"/>
                </a:solidFill>
                <a:latin typeface="Open Sans Light"/>
                <a:ea typeface="Open Sans Light"/>
                <a:cs typeface="Open Sans Light"/>
                <a:sym typeface="Open Sans Light"/>
              </a:rPr>
              <a:t>Complete required training</a:t>
            </a:r>
            <a:endParaRPr sz="1800"/>
          </a:p>
          <a:p>
            <a:pPr indent="0" lvl="0" marL="25400" rtl="0" algn="l">
              <a:lnSpc>
                <a:spcPct val="150000"/>
              </a:lnSpc>
              <a:spcBef>
                <a:spcPts val="300"/>
              </a:spcBef>
              <a:spcAft>
                <a:spcPts val="0"/>
              </a:spcAft>
              <a:buSzPts val="1500"/>
              <a:buNone/>
            </a:pPr>
            <a:r>
              <a:t/>
            </a:r>
            <a:endParaRPr sz="1800">
              <a:solidFill>
                <a:srgbClr val="002060"/>
              </a:solidFill>
              <a:latin typeface="Open Sans Light"/>
              <a:ea typeface="Open Sans Light"/>
              <a:cs typeface="Open Sans Light"/>
              <a:sym typeface="Open Sans Light"/>
            </a:endParaRPr>
          </a:p>
          <a:p>
            <a:pPr indent="-279400" lvl="0" marL="279400" rtl="0" algn="l">
              <a:lnSpc>
                <a:spcPct val="150000"/>
              </a:lnSpc>
              <a:spcBef>
                <a:spcPts val="300"/>
              </a:spcBef>
              <a:spcAft>
                <a:spcPts val="0"/>
              </a:spcAft>
              <a:buSzPts val="1800"/>
              <a:buFont typeface="Arial"/>
              <a:buChar char="•"/>
            </a:pPr>
            <a:r>
              <a:rPr lang="en" sz="1800">
                <a:solidFill>
                  <a:srgbClr val="002060"/>
                </a:solidFill>
                <a:latin typeface="Open Sans Light"/>
                <a:ea typeface="Open Sans Light"/>
                <a:cs typeface="Open Sans Light"/>
                <a:sym typeface="Open Sans Light"/>
              </a:rPr>
              <a:t>System yearly on-site visits</a:t>
            </a:r>
            <a:endParaRPr sz="1800"/>
          </a:p>
          <a:p>
            <a:pPr indent="0" lvl="0" marL="25400" rtl="0" algn="l">
              <a:lnSpc>
                <a:spcPct val="150000"/>
              </a:lnSpc>
              <a:spcBef>
                <a:spcPts val="300"/>
              </a:spcBef>
              <a:spcAft>
                <a:spcPts val="0"/>
              </a:spcAft>
              <a:buSzPts val="1500"/>
              <a:buNone/>
            </a:pPr>
            <a:r>
              <a:t/>
            </a:r>
            <a:endParaRPr sz="1800">
              <a:solidFill>
                <a:srgbClr val="002060"/>
              </a:solidFill>
              <a:latin typeface="Open Sans Light"/>
              <a:ea typeface="Open Sans Light"/>
              <a:cs typeface="Open Sans Light"/>
              <a:sym typeface="Open Sans Light"/>
            </a:endParaRPr>
          </a:p>
          <a:p>
            <a:pPr indent="-279400" lvl="0" marL="279400" rtl="0" algn="l">
              <a:lnSpc>
                <a:spcPct val="150000"/>
              </a:lnSpc>
              <a:spcBef>
                <a:spcPts val="300"/>
              </a:spcBef>
              <a:spcAft>
                <a:spcPts val="0"/>
              </a:spcAft>
              <a:buSzPts val="1800"/>
              <a:buFont typeface="Arial"/>
              <a:buChar char="•"/>
            </a:pPr>
            <a:r>
              <a:rPr lang="en" sz="1800">
                <a:solidFill>
                  <a:srgbClr val="002060"/>
                </a:solidFill>
              </a:rPr>
              <a:t>No </a:t>
            </a:r>
            <a:r>
              <a:rPr lang="en" sz="1800">
                <a:solidFill>
                  <a:srgbClr val="002060"/>
                </a:solidFill>
                <a:latin typeface="Open Sans Light"/>
                <a:ea typeface="Open Sans Light"/>
                <a:cs typeface="Open Sans Light"/>
                <a:sym typeface="Open Sans Light"/>
              </a:rPr>
              <a:t>conflict</a:t>
            </a:r>
            <a:r>
              <a:rPr lang="en" sz="1800">
                <a:solidFill>
                  <a:srgbClr val="002060"/>
                </a:solidFill>
              </a:rPr>
              <a:t>s </a:t>
            </a:r>
            <a:r>
              <a:rPr lang="en" sz="1800">
                <a:solidFill>
                  <a:srgbClr val="002060"/>
                </a:solidFill>
                <a:latin typeface="Open Sans Light"/>
                <a:ea typeface="Open Sans Light"/>
                <a:cs typeface="Open Sans Light"/>
                <a:sym typeface="Open Sans Light"/>
              </a:rPr>
              <a:t>of interest</a:t>
            </a:r>
            <a:endParaRPr sz="1800">
              <a:solidFill>
                <a:srgbClr val="002060"/>
              </a:solidFill>
              <a:latin typeface="Open Sans Light"/>
              <a:ea typeface="Open Sans Light"/>
              <a:cs typeface="Open Sans Light"/>
              <a:sym typeface="Open Sans Light"/>
            </a:endParaRPr>
          </a:p>
          <a:p>
            <a:pPr indent="0" lvl="0" marL="0" rtl="0" algn="l">
              <a:lnSpc>
                <a:spcPct val="150000"/>
              </a:lnSpc>
              <a:spcBef>
                <a:spcPts val="300"/>
              </a:spcBef>
              <a:spcAft>
                <a:spcPts val="0"/>
              </a:spcAft>
              <a:buSzPts val="1200"/>
              <a:buNone/>
            </a:pPr>
            <a:r>
              <a:t/>
            </a:r>
            <a:endParaRPr sz="1800">
              <a:solidFill>
                <a:srgbClr val="002060"/>
              </a:solidFill>
            </a:endParaRPr>
          </a:p>
          <a:p>
            <a:pPr indent="-279400" lvl="0" marL="279400" rtl="0" algn="l">
              <a:lnSpc>
                <a:spcPct val="150000"/>
              </a:lnSpc>
              <a:spcBef>
                <a:spcPts val="300"/>
              </a:spcBef>
              <a:spcAft>
                <a:spcPts val="0"/>
              </a:spcAft>
              <a:buClr>
                <a:srgbClr val="002060"/>
              </a:buClr>
              <a:buSzPts val="1800"/>
              <a:buChar char="•"/>
            </a:pPr>
            <a:r>
              <a:rPr lang="en" sz="1800">
                <a:solidFill>
                  <a:srgbClr val="002060"/>
                </a:solidFill>
              </a:rPr>
              <a:t>Impartial and professional</a:t>
            </a:r>
            <a:endParaRPr sz="1800">
              <a:solidFill>
                <a:srgbClr val="002060"/>
              </a:solidFill>
            </a:endParaRPr>
          </a:p>
          <a:p>
            <a:pPr indent="0" lvl="0" marL="0" rtl="0" algn="l">
              <a:lnSpc>
                <a:spcPct val="90000"/>
              </a:lnSpc>
              <a:spcBef>
                <a:spcPts val="800"/>
              </a:spcBef>
              <a:spcAft>
                <a:spcPts val="0"/>
              </a:spcAft>
              <a:buSzPts val="1200"/>
              <a:buNone/>
            </a:pPr>
            <a:r>
              <a:t/>
            </a:r>
            <a:endParaRPr/>
          </a:p>
        </p:txBody>
      </p:sp>
      <p:pic>
        <p:nvPicPr>
          <p:cNvPr id="506" name="Google Shape;506;p75"/>
          <p:cNvPicPr preferRelativeResize="0"/>
          <p:nvPr>
            <p:ph idx="2" type="pic"/>
          </p:nvPr>
        </p:nvPicPr>
        <p:blipFill rotWithShape="1">
          <a:blip r:embed="rId3">
            <a:alphaModFix/>
          </a:blip>
          <a:srcRect b="0" l="11925" r="11925" t="0"/>
          <a:stretch/>
        </p:blipFill>
        <p:spPr>
          <a:xfrm>
            <a:off x="4112950" y="477925"/>
            <a:ext cx="4401199" cy="3853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6"/>
          <p:cNvSpPr txBox="1"/>
          <p:nvPr>
            <p:ph idx="1" type="body"/>
          </p:nvPr>
        </p:nvSpPr>
        <p:spPr>
          <a:xfrm>
            <a:off x="19050" y="1233055"/>
            <a:ext cx="7886700" cy="3399600"/>
          </a:xfrm>
          <a:prstGeom prst="rect">
            <a:avLst/>
          </a:prstGeom>
          <a:noFill/>
          <a:ln>
            <a:noFill/>
          </a:ln>
        </p:spPr>
        <p:txBody>
          <a:bodyPr anchorCtr="0" anchor="t" bIns="34275" lIns="68575" spcFirstLastPara="1" rIns="68575" wrap="square" tIns="34275">
            <a:normAutofit lnSpcReduction="20000"/>
          </a:bodyPr>
          <a:lstStyle/>
          <a:p>
            <a:pPr indent="-336550" lvl="0" marL="876300" rtl="0" algn="l">
              <a:lnSpc>
                <a:spcPct val="90000"/>
              </a:lnSpc>
              <a:spcBef>
                <a:spcPts val="0"/>
              </a:spcBef>
              <a:spcAft>
                <a:spcPts val="0"/>
              </a:spcAft>
              <a:buSzPts val="2100"/>
              <a:buChar char="•"/>
            </a:pPr>
            <a:r>
              <a:rPr lang="en">
                <a:solidFill>
                  <a:srgbClr val="002060"/>
                </a:solidFill>
                <a:latin typeface="Open Sans Light"/>
                <a:ea typeface="Open Sans Light"/>
                <a:cs typeface="Open Sans Light"/>
                <a:sym typeface="Open Sans Light"/>
              </a:rPr>
              <a:t>Five-year commitment</a:t>
            </a:r>
            <a:endParaRPr>
              <a:solidFill>
                <a:srgbClr val="002060"/>
              </a:solidFill>
              <a:latin typeface="Open Sans Light"/>
              <a:ea typeface="Open Sans Light"/>
              <a:cs typeface="Open Sans Light"/>
              <a:sym typeface="Open Sans Light"/>
            </a:endParaRPr>
          </a:p>
          <a:p>
            <a:pPr indent="0" lvl="0" marL="177800" rtl="0" algn="l">
              <a:lnSpc>
                <a:spcPct val="90000"/>
              </a:lnSpc>
              <a:spcBef>
                <a:spcPts val="0"/>
              </a:spcBef>
              <a:spcAft>
                <a:spcPts val="0"/>
              </a:spcAft>
              <a:buSzPts val="1400"/>
              <a:buNone/>
            </a:pPr>
            <a:r>
              <a:t/>
            </a:r>
            <a:endParaRPr>
              <a:solidFill>
                <a:srgbClr val="002060"/>
              </a:solidFill>
            </a:endParaRPr>
          </a:p>
          <a:p>
            <a:pPr indent="-336550" lvl="0" marL="876300" rtl="0" algn="l">
              <a:lnSpc>
                <a:spcPct val="90000"/>
              </a:lnSpc>
              <a:spcBef>
                <a:spcPts val="0"/>
              </a:spcBef>
              <a:spcAft>
                <a:spcPts val="0"/>
              </a:spcAft>
              <a:buSzPts val="2100"/>
              <a:buChar char="•"/>
            </a:pPr>
            <a:r>
              <a:rPr lang="en">
                <a:solidFill>
                  <a:srgbClr val="002060"/>
                </a:solidFill>
              </a:rPr>
              <a:t>Attend yearly on-site visits</a:t>
            </a:r>
            <a:endParaRPr>
              <a:solidFill>
                <a:srgbClr val="002060"/>
              </a:solidFill>
            </a:endParaRPr>
          </a:p>
          <a:p>
            <a:pPr indent="0" lvl="0" marL="177800" rtl="0" algn="l">
              <a:lnSpc>
                <a:spcPct val="90000"/>
              </a:lnSpc>
              <a:spcBef>
                <a:spcPts val="0"/>
              </a:spcBef>
              <a:spcAft>
                <a:spcPts val="0"/>
              </a:spcAft>
              <a:buSzPts val="1400"/>
              <a:buNone/>
            </a:pPr>
            <a:r>
              <a:t/>
            </a:r>
            <a:endParaRPr>
              <a:solidFill>
                <a:srgbClr val="002060"/>
              </a:solidFill>
              <a:latin typeface="Open Sans Light"/>
              <a:ea typeface="Open Sans Light"/>
              <a:cs typeface="Open Sans Light"/>
              <a:sym typeface="Open Sans Light"/>
            </a:endParaRPr>
          </a:p>
          <a:p>
            <a:pPr indent="-336550" lvl="0" marL="876300" rtl="0" algn="l">
              <a:lnSpc>
                <a:spcPct val="90000"/>
              </a:lnSpc>
              <a:spcBef>
                <a:spcPts val="300"/>
              </a:spcBef>
              <a:spcAft>
                <a:spcPts val="0"/>
              </a:spcAft>
              <a:buSzPts val="2100"/>
              <a:buChar char="•"/>
            </a:pPr>
            <a:r>
              <a:rPr lang="en">
                <a:solidFill>
                  <a:srgbClr val="002060"/>
                </a:solidFill>
                <a:latin typeface="Open Sans Light"/>
                <a:ea typeface="Open Sans Light"/>
                <a:cs typeface="Open Sans Light"/>
                <a:sym typeface="Open Sans Light"/>
              </a:rPr>
              <a:t>Prepare thoroughly and participate actively</a:t>
            </a:r>
            <a:endParaRPr>
              <a:solidFill>
                <a:srgbClr val="002060"/>
              </a:solidFill>
              <a:latin typeface="Open Sans Light"/>
              <a:ea typeface="Open Sans Light"/>
              <a:cs typeface="Open Sans Light"/>
              <a:sym typeface="Open Sans Light"/>
            </a:endParaRPr>
          </a:p>
          <a:p>
            <a:pPr indent="0" lvl="0" marL="177800" rtl="0" algn="l">
              <a:lnSpc>
                <a:spcPct val="90000"/>
              </a:lnSpc>
              <a:spcBef>
                <a:spcPts val="300"/>
              </a:spcBef>
              <a:spcAft>
                <a:spcPts val="0"/>
              </a:spcAft>
              <a:buSzPts val="1400"/>
              <a:buNone/>
            </a:pPr>
            <a:r>
              <a:t/>
            </a:r>
            <a:endParaRPr>
              <a:solidFill>
                <a:srgbClr val="002060"/>
              </a:solidFill>
            </a:endParaRPr>
          </a:p>
          <a:p>
            <a:pPr indent="-336550" lvl="0" marL="876300" rtl="0" algn="l">
              <a:lnSpc>
                <a:spcPct val="90000"/>
              </a:lnSpc>
              <a:spcBef>
                <a:spcPts val="300"/>
              </a:spcBef>
              <a:spcAft>
                <a:spcPts val="0"/>
              </a:spcAft>
              <a:buSzPts val="2100"/>
              <a:buChar char="•"/>
            </a:pPr>
            <a:r>
              <a:rPr lang="en">
                <a:solidFill>
                  <a:srgbClr val="002060"/>
                </a:solidFill>
              </a:rPr>
              <a:t>Review all materials provided before visit(s)</a:t>
            </a:r>
            <a:endParaRPr>
              <a:solidFill>
                <a:srgbClr val="002060"/>
              </a:solidFill>
            </a:endParaRPr>
          </a:p>
          <a:p>
            <a:pPr indent="0" lvl="0" marL="0" rtl="0" algn="l">
              <a:lnSpc>
                <a:spcPct val="90000"/>
              </a:lnSpc>
              <a:spcBef>
                <a:spcPts val="300"/>
              </a:spcBef>
              <a:spcAft>
                <a:spcPts val="0"/>
              </a:spcAft>
              <a:buSzPts val="1400"/>
              <a:buNone/>
            </a:pPr>
            <a:r>
              <a:t/>
            </a:r>
            <a:endParaRPr>
              <a:solidFill>
                <a:srgbClr val="002060"/>
              </a:solidFill>
            </a:endParaRPr>
          </a:p>
          <a:p>
            <a:pPr indent="-336550" lvl="0" marL="876300" rtl="0" algn="l">
              <a:lnSpc>
                <a:spcPct val="90000"/>
              </a:lnSpc>
              <a:spcBef>
                <a:spcPts val="300"/>
              </a:spcBef>
              <a:spcAft>
                <a:spcPts val="0"/>
              </a:spcAft>
              <a:buSzPts val="2100"/>
              <a:buChar char="•"/>
            </a:pPr>
            <a:r>
              <a:rPr lang="en">
                <a:solidFill>
                  <a:srgbClr val="002060"/>
                </a:solidFill>
                <a:latin typeface="Open Sans Light"/>
                <a:ea typeface="Open Sans Light"/>
                <a:cs typeface="Open Sans Light"/>
                <a:sym typeface="Open Sans Light"/>
              </a:rPr>
              <a:t>Provide support to system as needed</a:t>
            </a:r>
            <a:endParaRPr>
              <a:solidFill>
                <a:srgbClr val="002060"/>
              </a:solidFill>
              <a:latin typeface="Open Sans Light"/>
              <a:ea typeface="Open Sans Light"/>
              <a:cs typeface="Open Sans Light"/>
              <a:sym typeface="Open Sans Light"/>
            </a:endParaRPr>
          </a:p>
          <a:p>
            <a:pPr indent="0" lvl="0" marL="0" rtl="0" algn="l">
              <a:lnSpc>
                <a:spcPct val="90000"/>
              </a:lnSpc>
              <a:spcBef>
                <a:spcPts val="300"/>
              </a:spcBef>
              <a:spcAft>
                <a:spcPts val="0"/>
              </a:spcAft>
              <a:buSzPts val="1400"/>
              <a:buNone/>
            </a:pPr>
            <a:r>
              <a:t/>
            </a:r>
            <a:endParaRPr>
              <a:solidFill>
                <a:srgbClr val="002060"/>
              </a:solidFill>
            </a:endParaRPr>
          </a:p>
          <a:p>
            <a:pPr indent="0" lvl="0" marL="0" rtl="0" algn="l">
              <a:lnSpc>
                <a:spcPct val="90000"/>
              </a:lnSpc>
              <a:spcBef>
                <a:spcPts val="300"/>
              </a:spcBef>
              <a:spcAft>
                <a:spcPts val="0"/>
              </a:spcAft>
              <a:buSzPts val="1400"/>
              <a:buNone/>
            </a:pPr>
            <a:r>
              <a:t/>
            </a:r>
            <a:endParaRPr>
              <a:solidFill>
                <a:srgbClr val="002060"/>
              </a:solidFill>
            </a:endParaRPr>
          </a:p>
          <a:p>
            <a:pPr indent="-38100" lvl="0" marL="177800" rtl="0" algn="l">
              <a:lnSpc>
                <a:spcPct val="90000"/>
              </a:lnSpc>
              <a:spcBef>
                <a:spcPts val="800"/>
              </a:spcBef>
              <a:spcAft>
                <a:spcPts val="0"/>
              </a:spcAft>
              <a:buSzPts val="2100"/>
              <a:buNone/>
            </a:pPr>
            <a:r>
              <a:t/>
            </a:r>
            <a:endParaRPr/>
          </a:p>
        </p:txBody>
      </p:sp>
      <p:sp>
        <p:nvSpPr>
          <p:cNvPr id="513" name="Google Shape;513;p76"/>
          <p:cNvSpPr txBox="1"/>
          <p:nvPr>
            <p:ph type="title"/>
          </p:nvPr>
        </p:nvSpPr>
        <p:spPr>
          <a:xfrm>
            <a:off x="580538" y="23878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Responsibilities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7"/>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a:p>
          <a:p>
            <a:pPr indent="-171450" lvl="0" marL="177800" rtl="0" algn="l">
              <a:lnSpc>
                <a:spcPct val="90000"/>
              </a:lnSpc>
              <a:spcBef>
                <a:spcPts val="300"/>
              </a:spcBef>
              <a:spcAft>
                <a:spcPts val="0"/>
              </a:spcAft>
              <a:buClr>
                <a:schemeClr val="dk1"/>
              </a:buClr>
              <a:buSzPts val="2100"/>
              <a:buChar char="•"/>
            </a:pPr>
            <a:r>
              <a:rPr lang="en">
                <a:solidFill>
                  <a:srgbClr val="002060"/>
                </a:solidFill>
              </a:rPr>
              <a:t>  Support and communicate with OVT chair</a:t>
            </a:r>
            <a:endParaRPr>
              <a:solidFill>
                <a:srgbClr val="002060"/>
              </a:solidFill>
            </a:endParaRPr>
          </a:p>
          <a:p>
            <a:pPr indent="0" lvl="0" marL="0" rtl="0" algn="l">
              <a:lnSpc>
                <a:spcPct val="90000"/>
              </a:lnSpc>
              <a:spcBef>
                <a:spcPts val="300"/>
              </a:spcBef>
              <a:spcAft>
                <a:spcPts val="0"/>
              </a:spcAft>
              <a:buSzPts val="1400"/>
              <a:buNone/>
            </a:pPr>
            <a:r>
              <a:t/>
            </a:r>
            <a:endParaRPr>
              <a:solidFill>
                <a:srgbClr val="002060"/>
              </a:solidFill>
            </a:endParaRPr>
          </a:p>
          <a:p>
            <a:pPr indent="-336550" lvl="0" marL="342900" rtl="0" algn="l">
              <a:lnSpc>
                <a:spcPct val="90000"/>
              </a:lnSpc>
              <a:spcBef>
                <a:spcPts val="800"/>
              </a:spcBef>
              <a:spcAft>
                <a:spcPts val="0"/>
              </a:spcAft>
              <a:buSzPts val="2100"/>
              <a:buChar char="•"/>
            </a:pPr>
            <a:r>
              <a:rPr lang="en">
                <a:solidFill>
                  <a:srgbClr val="002060"/>
                </a:solidFill>
              </a:rPr>
              <a:t>Collaborate with other OVT members</a:t>
            </a:r>
            <a:endParaRPr/>
          </a:p>
          <a:p>
            <a:pPr indent="0" lvl="0" marL="0" rtl="0" algn="l">
              <a:lnSpc>
                <a:spcPct val="90000"/>
              </a:lnSpc>
              <a:spcBef>
                <a:spcPts val="800"/>
              </a:spcBef>
              <a:spcAft>
                <a:spcPts val="0"/>
              </a:spcAft>
              <a:buSzPts val="2100"/>
              <a:buNone/>
            </a:pPr>
            <a:r>
              <a:t/>
            </a:r>
            <a:endParaRPr>
              <a:solidFill>
                <a:srgbClr val="002060"/>
              </a:solidFill>
            </a:endParaRPr>
          </a:p>
          <a:p>
            <a:pPr indent="-336550" lvl="0" marL="342900" rtl="0" algn="l">
              <a:lnSpc>
                <a:spcPct val="90000"/>
              </a:lnSpc>
              <a:spcBef>
                <a:spcPts val="800"/>
              </a:spcBef>
              <a:spcAft>
                <a:spcPts val="0"/>
              </a:spcAft>
              <a:buSzPts val="2100"/>
              <a:buChar char="•"/>
            </a:pPr>
            <a:r>
              <a:rPr lang="en">
                <a:solidFill>
                  <a:srgbClr val="002060"/>
                </a:solidFill>
              </a:rPr>
              <a:t>Assist with annual summary report as assigned by chair</a:t>
            </a:r>
            <a:endParaRPr/>
          </a:p>
          <a:p>
            <a:pPr indent="-38100" lvl="0" marL="177800" rtl="0" algn="l">
              <a:lnSpc>
                <a:spcPct val="90000"/>
              </a:lnSpc>
              <a:spcBef>
                <a:spcPts val="800"/>
              </a:spcBef>
              <a:spcAft>
                <a:spcPts val="0"/>
              </a:spcAft>
              <a:buSzPts val="2100"/>
              <a:buNone/>
            </a:pPr>
            <a:r>
              <a:t/>
            </a:r>
            <a:endParaRPr/>
          </a:p>
        </p:txBody>
      </p:sp>
      <p:sp>
        <p:nvSpPr>
          <p:cNvPr id="520" name="Google Shape;520;p7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a:t>
            </a:r>
            <a:r>
              <a:rPr lang="en">
                <a:solidFill>
                  <a:schemeClr val="accent1"/>
                </a:solidFill>
              </a:rPr>
              <a:t>Member</a:t>
            </a:r>
            <a:r>
              <a:rPr lang="en"/>
              <a:t> Role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ph type="title"/>
          </p:nvPr>
        </p:nvSpPr>
        <p:spPr>
          <a:xfrm>
            <a:off x="311700" y="1106125"/>
            <a:ext cx="8520600" cy="19635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highlight>
                  <a:srgbClr val="FFFF00"/>
                </a:highlight>
              </a:rPr>
              <a:t>1922 2137</a:t>
            </a:r>
            <a:endParaRPr>
              <a:highlight>
                <a:srgbClr val="FFFF00"/>
              </a:highlight>
            </a:endParaRPr>
          </a:p>
          <a:p>
            <a:pPr indent="0" lvl="0" marL="0" rtl="0" algn="ctr">
              <a:spcBef>
                <a:spcPts val="0"/>
              </a:spcBef>
              <a:spcAft>
                <a:spcPts val="0"/>
              </a:spcAft>
              <a:buNone/>
            </a:pPr>
            <a:r>
              <a:rPr lang="en" sz="4800"/>
              <a:t>www.menti.com</a:t>
            </a:r>
            <a:endParaRPr sz="4800"/>
          </a:p>
        </p:txBody>
      </p:sp>
      <p:sp>
        <p:nvSpPr>
          <p:cNvPr id="333" name="Google Shape;333;p51"/>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3000" u="sng">
                <a:solidFill>
                  <a:schemeClr val="accent1"/>
                </a:solidFill>
                <a:hlinkClick r:id="rId3">
                  <a:extLst>
                    <a:ext uri="{A12FA001-AC4F-418D-AE19-62706E023703}">
                      <ahyp:hlinkClr val="tx"/>
                    </a:ext>
                  </a:extLst>
                </a:hlinkClick>
              </a:rPr>
              <a:t>https://www.menti.com/734ufmz2ro</a:t>
            </a:r>
            <a:r>
              <a:rPr b="1" lang="en" sz="3000">
                <a:solidFill>
                  <a:schemeClr val="accent1"/>
                </a:solidFill>
              </a:rPr>
              <a:t> </a:t>
            </a:r>
            <a:endParaRPr b="1" sz="300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5" name="Shape 525"/>
        <p:cNvGrpSpPr/>
        <p:nvPr/>
      </p:nvGrpSpPr>
      <p:grpSpPr>
        <a:xfrm>
          <a:off x="0" y="0"/>
          <a:ext cx="0" cy="0"/>
          <a:chOff x="0" y="0"/>
          <a:chExt cx="0" cy="0"/>
        </a:xfrm>
      </p:grpSpPr>
      <p:sp>
        <p:nvSpPr>
          <p:cNvPr id="526" name="Google Shape;526;p78"/>
          <p:cNvSpPr txBox="1"/>
          <p:nvPr>
            <p:ph idx="1" type="body"/>
          </p:nvPr>
        </p:nvSpPr>
        <p:spPr>
          <a:xfrm>
            <a:off x="628650" y="1268015"/>
            <a:ext cx="7886700" cy="3364800"/>
          </a:xfrm>
          <a:prstGeom prst="rect">
            <a:avLst/>
          </a:prstGeom>
          <a:noFill/>
          <a:ln>
            <a:noFill/>
          </a:ln>
        </p:spPr>
        <p:txBody>
          <a:bodyPr anchorCtr="0" anchor="t" bIns="34275" lIns="68575" spcFirstLastPara="1" rIns="68575" wrap="square" tIns="34275">
            <a:normAutofit fontScale="92500" lnSpcReduction="20000"/>
          </a:bodyPr>
          <a:lstStyle/>
          <a:p>
            <a:pPr indent="-326548" lvl="0" marL="342900" rtl="0" algn="l">
              <a:lnSpc>
                <a:spcPct val="100000"/>
              </a:lnSpc>
              <a:spcBef>
                <a:spcPts val="0"/>
              </a:spcBef>
              <a:spcAft>
                <a:spcPts val="0"/>
              </a:spcAft>
              <a:buSzPct val="100000"/>
              <a:buChar char="•"/>
            </a:pPr>
            <a:r>
              <a:rPr lang="en">
                <a:solidFill>
                  <a:srgbClr val="002060"/>
                </a:solidFill>
              </a:rPr>
              <a:t>Coordinate all work/visits with systems</a:t>
            </a:r>
            <a:endParaRPr/>
          </a:p>
          <a:p>
            <a:pPr indent="0" lvl="0" marL="0" rtl="0" algn="l">
              <a:lnSpc>
                <a:spcPct val="100000"/>
              </a:lnSpc>
              <a:spcBef>
                <a:spcPts val="800"/>
              </a:spcBef>
              <a:spcAft>
                <a:spcPts val="0"/>
              </a:spcAft>
              <a:buSzPct val="100000"/>
              <a:buNone/>
            </a:pPr>
            <a:r>
              <a:t/>
            </a:r>
            <a:endParaRPr>
              <a:solidFill>
                <a:srgbClr val="002060"/>
              </a:solidFill>
            </a:endParaRPr>
          </a:p>
          <a:p>
            <a:pPr indent="-326548" lvl="0" marL="342900" rtl="0" algn="l">
              <a:lnSpc>
                <a:spcPct val="100000"/>
              </a:lnSpc>
              <a:spcBef>
                <a:spcPts val="800"/>
              </a:spcBef>
              <a:spcAft>
                <a:spcPts val="0"/>
              </a:spcAft>
              <a:buSzPct val="100000"/>
              <a:buChar char="•"/>
            </a:pPr>
            <a:r>
              <a:rPr lang="en">
                <a:solidFill>
                  <a:srgbClr val="002060"/>
                </a:solidFill>
              </a:rPr>
              <a:t>Facilitate support for system in the growth process</a:t>
            </a:r>
            <a:endParaRPr/>
          </a:p>
          <a:p>
            <a:pPr indent="0" lvl="0" marL="0" rtl="0" algn="l">
              <a:lnSpc>
                <a:spcPct val="100000"/>
              </a:lnSpc>
              <a:spcBef>
                <a:spcPts val="800"/>
              </a:spcBef>
              <a:spcAft>
                <a:spcPts val="0"/>
              </a:spcAft>
              <a:buSzPct val="100000"/>
              <a:buNone/>
            </a:pPr>
            <a:r>
              <a:t/>
            </a:r>
            <a:endParaRPr>
              <a:solidFill>
                <a:srgbClr val="002060"/>
              </a:solidFill>
            </a:endParaRPr>
          </a:p>
          <a:p>
            <a:pPr indent="-326548" lvl="0" marL="342900" rtl="0" algn="l">
              <a:lnSpc>
                <a:spcPct val="100000"/>
              </a:lnSpc>
              <a:spcBef>
                <a:spcPts val="800"/>
              </a:spcBef>
              <a:spcAft>
                <a:spcPts val="0"/>
              </a:spcAft>
              <a:buSzPct val="100000"/>
              <a:buChar char="•"/>
            </a:pPr>
            <a:r>
              <a:rPr lang="en">
                <a:solidFill>
                  <a:srgbClr val="002060"/>
                </a:solidFill>
              </a:rPr>
              <a:t>Leads team members and ensures they have needed resources</a:t>
            </a:r>
            <a:endParaRPr>
              <a:solidFill>
                <a:srgbClr val="002060"/>
              </a:solidFill>
            </a:endParaRPr>
          </a:p>
          <a:p>
            <a:pPr indent="0" lvl="0" marL="177800" rtl="0" algn="l">
              <a:lnSpc>
                <a:spcPct val="100000"/>
              </a:lnSpc>
              <a:spcBef>
                <a:spcPts val="800"/>
              </a:spcBef>
              <a:spcAft>
                <a:spcPts val="0"/>
              </a:spcAft>
              <a:buSzPct val="66666"/>
              <a:buNone/>
            </a:pPr>
            <a:r>
              <a:t/>
            </a:r>
            <a:endParaRPr>
              <a:solidFill>
                <a:srgbClr val="002060"/>
              </a:solidFill>
            </a:endParaRPr>
          </a:p>
          <a:p>
            <a:pPr indent="-285432" lvl="0" marL="342900" rtl="0" algn="l">
              <a:lnSpc>
                <a:spcPct val="100000"/>
              </a:lnSpc>
              <a:spcBef>
                <a:spcPts val="800"/>
              </a:spcBef>
              <a:spcAft>
                <a:spcPts val="0"/>
              </a:spcAft>
              <a:buClr>
                <a:srgbClr val="002060"/>
              </a:buClr>
              <a:buSzPct val="66666"/>
              <a:buChar char="•"/>
            </a:pPr>
            <a:r>
              <a:rPr lang="en">
                <a:solidFill>
                  <a:srgbClr val="002060"/>
                </a:solidFill>
              </a:rPr>
              <a:t>Submit OVT annual report using the authenticated application</a:t>
            </a:r>
            <a:endParaRPr>
              <a:solidFill>
                <a:srgbClr val="002060"/>
              </a:solidFill>
            </a:endParaRPr>
          </a:p>
          <a:p>
            <a:pPr indent="-247332" lvl="1" marL="685800" rtl="0" algn="l">
              <a:lnSpc>
                <a:spcPct val="100000"/>
              </a:lnSpc>
              <a:spcBef>
                <a:spcPts val="800"/>
              </a:spcBef>
              <a:spcAft>
                <a:spcPts val="0"/>
              </a:spcAft>
              <a:buClr>
                <a:srgbClr val="002060"/>
              </a:buClr>
              <a:buSzPct val="77777"/>
              <a:buChar char="•"/>
            </a:pPr>
            <a:r>
              <a:rPr lang="en">
                <a:solidFill>
                  <a:srgbClr val="002060"/>
                </a:solidFill>
              </a:rPr>
              <a:t>Make sure that the System &amp; OVT contact information is up to date (work with your system contacts to ensure this on both sides)</a:t>
            </a:r>
            <a:endParaRPr>
              <a:solidFill>
                <a:srgbClr val="002060"/>
              </a:solidFill>
            </a:endParaRPr>
          </a:p>
          <a:p>
            <a:pPr indent="-38100" lvl="0" marL="177800" rtl="0" algn="l">
              <a:lnSpc>
                <a:spcPct val="90000"/>
              </a:lnSpc>
              <a:spcBef>
                <a:spcPts val="800"/>
              </a:spcBef>
              <a:spcAft>
                <a:spcPts val="0"/>
              </a:spcAft>
              <a:buSzPct val="100000"/>
              <a:buNone/>
            </a:pPr>
            <a:r>
              <a:t/>
            </a:r>
            <a:endParaRPr/>
          </a:p>
        </p:txBody>
      </p:sp>
      <p:sp>
        <p:nvSpPr>
          <p:cNvPr id="527" name="Google Shape;527;p7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a:t>
            </a:r>
            <a:r>
              <a:rPr lang="en">
                <a:solidFill>
                  <a:schemeClr val="accent1"/>
                </a:solidFill>
              </a:rPr>
              <a:t>Chair</a:t>
            </a:r>
            <a:r>
              <a:rPr lang="en"/>
              <a:t> Role and Responsibilities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2" name="Shape 532"/>
        <p:cNvGrpSpPr/>
        <p:nvPr/>
      </p:nvGrpSpPr>
      <p:grpSpPr>
        <a:xfrm>
          <a:off x="0" y="0"/>
          <a:ext cx="0" cy="0"/>
          <a:chOff x="0" y="0"/>
          <a:chExt cx="0" cy="0"/>
        </a:xfrm>
      </p:grpSpPr>
      <p:sp>
        <p:nvSpPr>
          <p:cNvPr id="533" name="Google Shape;533;p79"/>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p>
            <a:pPr indent="-247650" lvl="0" marL="254000" rtl="0" algn="l">
              <a:lnSpc>
                <a:spcPct val="90000"/>
              </a:lnSpc>
              <a:spcBef>
                <a:spcPts val="0"/>
              </a:spcBef>
              <a:spcAft>
                <a:spcPts val="0"/>
              </a:spcAft>
              <a:buSzPts val="2100"/>
              <a:buChar char="•"/>
            </a:pPr>
            <a:r>
              <a:rPr lang="en">
                <a:solidFill>
                  <a:srgbClr val="002060"/>
                </a:solidFill>
              </a:rPr>
              <a:t>Obtains and shares the system annual report with OVT</a:t>
            </a:r>
            <a:endParaRPr/>
          </a:p>
          <a:p>
            <a:pPr indent="0" lvl="0" marL="0" rtl="0" algn="l">
              <a:lnSpc>
                <a:spcPct val="90000"/>
              </a:lnSpc>
              <a:spcBef>
                <a:spcPts val="800"/>
              </a:spcBef>
              <a:spcAft>
                <a:spcPts val="0"/>
              </a:spcAft>
              <a:buSzPts val="2100"/>
              <a:buNone/>
            </a:pPr>
            <a:r>
              <a:t/>
            </a:r>
            <a:endParaRPr>
              <a:solidFill>
                <a:srgbClr val="002060"/>
              </a:solidFill>
            </a:endParaRPr>
          </a:p>
          <a:p>
            <a:pPr indent="-247650" lvl="0" marL="254000" rtl="0" algn="l">
              <a:lnSpc>
                <a:spcPct val="90000"/>
              </a:lnSpc>
              <a:spcBef>
                <a:spcPts val="800"/>
              </a:spcBef>
              <a:spcAft>
                <a:spcPts val="0"/>
              </a:spcAft>
              <a:buSzPts val="2100"/>
              <a:buChar char="•"/>
            </a:pPr>
            <a:r>
              <a:rPr lang="en">
                <a:solidFill>
                  <a:srgbClr val="002060"/>
                </a:solidFill>
              </a:rPr>
              <a:t>Provides leadership in the completion of all chair annual summary reports within 30 days of the onsite visit, and assigns OVT member responsibilities</a:t>
            </a:r>
            <a:endParaRPr/>
          </a:p>
          <a:p>
            <a:pPr indent="-38100" lvl="0" marL="177800" rtl="0" algn="l">
              <a:lnSpc>
                <a:spcPct val="90000"/>
              </a:lnSpc>
              <a:spcBef>
                <a:spcPts val="800"/>
              </a:spcBef>
              <a:spcAft>
                <a:spcPts val="0"/>
              </a:spcAft>
              <a:buSzPts val="2100"/>
              <a:buNone/>
            </a:pPr>
            <a:r>
              <a:t/>
            </a:r>
            <a:endParaRPr/>
          </a:p>
        </p:txBody>
      </p:sp>
      <p:sp>
        <p:nvSpPr>
          <p:cNvPr id="534" name="Google Shape;534;p7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a:t>
            </a:r>
            <a:r>
              <a:rPr lang="en">
                <a:solidFill>
                  <a:schemeClr val="accent1"/>
                </a:solidFill>
              </a:rPr>
              <a:t>Chair</a:t>
            </a:r>
            <a:r>
              <a:rPr lang="en"/>
              <a:t> Role and Responsibilities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0"/>
          <p:cNvSpPr txBox="1"/>
          <p:nvPr>
            <p:ph type="title"/>
          </p:nvPr>
        </p:nvSpPr>
        <p:spPr>
          <a:xfrm>
            <a:off x="471488" y="1555998"/>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Open Sans SemiBold"/>
              <a:buNone/>
            </a:pPr>
            <a:r>
              <a:rPr lang="en"/>
              <a:t>OVT Process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1"/>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Open Sans SemiBold"/>
              <a:buNone/>
            </a:pPr>
            <a:r>
              <a:rPr lang="en"/>
              <a:t>Break-Out Discussion (5 Min)</a:t>
            </a:r>
            <a:endParaRPr/>
          </a:p>
        </p:txBody>
      </p:sp>
      <p:sp>
        <p:nvSpPr>
          <p:cNvPr id="547" name="Google Shape;547;p81"/>
          <p:cNvSpPr txBox="1"/>
          <p:nvPr>
            <p:ph idx="1" type="body"/>
          </p:nvPr>
        </p:nvSpPr>
        <p:spPr>
          <a:xfrm>
            <a:off x="577256" y="2203351"/>
            <a:ext cx="7886700" cy="11232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800"/>
              </a:spcBef>
              <a:spcAft>
                <a:spcPts val="0"/>
              </a:spcAft>
              <a:buSzPts val="1085"/>
              <a:buNone/>
            </a:pPr>
            <a:r>
              <a:rPr lang="en" sz="2427"/>
              <a:t>Based on your roles and responsibilities, what do you think your team would need to do </a:t>
            </a:r>
            <a:r>
              <a:rPr lang="en" sz="2427" u="sng"/>
              <a:t>before</a:t>
            </a:r>
            <a:r>
              <a:rPr lang="en" sz="2427"/>
              <a:t>, </a:t>
            </a:r>
            <a:r>
              <a:rPr lang="en" sz="2427" u="sng"/>
              <a:t>during</a:t>
            </a:r>
            <a:r>
              <a:rPr lang="en" sz="2427"/>
              <a:t>, and </a:t>
            </a:r>
            <a:r>
              <a:rPr lang="en" sz="2427" u="sng"/>
              <a:t>after</a:t>
            </a:r>
            <a:r>
              <a:rPr lang="en" sz="2427"/>
              <a:t> an OVT visit? </a:t>
            </a:r>
            <a:endParaRPr sz="2427"/>
          </a:p>
          <a:p>
            <a:pPr indent="0" lvl="0" marL="0" rtl="0" algn="ctr">
              <a:lnSpc>
                <a:spcPct val="70000"/>
              </a:lnSpc>
              <a:spcBef>
                <a:spcPts val="800"/>
              </a:spcBef>
              <a:spcAft>
                <a:spcPts val="0"/>
              </a:spcAft>
              <a:buSzPts val="1085"/>
              <a:buNone/>
            </a:pPr>
            <a:r>
              <a:t/>
            </a:r>
            <a:endParaRPr sz="2427"/>
          </a:p>
          <a:p>
            <a:pPr indent="0" lvl="0" marL="0" rtl="0" algn="ctr">
              <a:lnSpc>
                <a:spcPct val="70000"/>
              </a:lnSpc>
              <a:spcBef>
                <a:spcPts val="800"/>
              </a:spcBef>
              <a:spcAft>
                <a:spcPts val="0"/>
              </a:spcAft>
              <a:buSzPts val="1085"/>
              <a:buNone/>
            </a:pPr>
            <a:r>
              <a:t/>
            </a:r>
            <a:endParaRPr sz="2427"/>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2" name="Shape 552"/>
        <p:cNvGrpSpPr/>
        <p:nvPr/>
      </p:nvGrpSpPr>
      <p:grpSpPr>
        <a:xfrm>
          <a:off x="0" y="0"/>
          <a:ext cx="0" cy="0"/>
          <a:chOff x="0" y="0"/>
          <a:chExt cx="0" cy="0"/>
        </a:xfrm>
      </p:grpSpPr>
      <p:sp>
        <p:nvSpPr>
          <p:cNvPr id="553" name="Google Shape;553;p82"/>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Before</a:t>
            </a:r>
            <a:endParaRPr/>
          </a:p>
        </p:txBody>
      </p:sp>
      <p:sp>
        <p:nvSpPr>
          <p:cNvPr id="554" name="Google Shape;554;p82"/>
          <p:cNvSpPr txBox="1"/>
          <p:nvPr>
            <p:ph idx="1" type="body"/>
          </p:nvPr>
        </p:nvSpPr>
        <p:spPr>
          <a:xfrm>
            <a:off x="471488" y="924791"/>
            <a:ext cx="5915100" cy="2549700"/>
          </a:xfrm>
          <a:prstGeom prst="rect">
            <a:avLst/>
          </a:prstGeom>
          <a:noFill/>
          <a:ln>
            <a:noFill/>
          </a:ln>
        </p:spPr>
        <p:txBody>
          <a:bodyPr anchorCtr="0" anchor="t" bIns="34275" lIns="68575" spcFirstLastPara="1" rIns="68575" wrap="square" tIns="34275">
            <a:normAutofit fontScale="77500" lnSpcReduction="10000"/>
          </a:bodyPr>
          <a:lstStyle/>
          <a:p>
            <a:pPr indent="0" lvl="0" marL="0" rtl="0" algn="l">
              <a:lnSpc>
                <a:spcPct val="90000"/>
              </a:lnSpc>
              <a:spcBef>
                <a:spcPts val="800"/>
              </a:spcBef>
              <a:spcAft>
                <a:spcPts val="0"/>
              </a:spcAft>
              <a:buSzPct val="66666"/>
              <a:buNone/>
            </a:pPr>
            <a:r>
              <a:rPr b="1" lang="en" u="sng">
                <a:latin typeface="Open Sans"/>
                <a:ea typeface="Open Sans"/>
                <a:cs typeface="Open Sans"/>
                <a:sym typeface="Open Sans"/>
              </a:rPr>
              <a:t>Chair</a:t>
            </a:r>
            <a:endParaRPr b="1" u="sng">
              <a:latin typeface="Open Sans"/>
              <a:ea typeface="Open Sans"/>
              <a:cs typeface="Open Sans"/>
              <a:sym typeface="Open Sans"/>
            </a:endParaRPr>
          </a:p>
          <a:p>
            <a:pPr indent="0" lvl="0" marL="0" rtl="0" algn="l">
              <a:lnSpc>
                <a:spcPct val="90000"/>
              </a:lnSpc>
              <a:spcBef>
                <a:spcPts val="800"/>
              </a:spcBef>
              <a:spcAft>
                <a:spcPts val="0"/>
              </a:spcAft>
              <a:buSzPct val="66666"/>
              <a:buNone/>
            </a:pPr>
            <a:r>
              <a:t/>
            </a:r>
            <a:endParaRPr b="1" u="sng">
              <a:latin typeface="Open Sans"/>
              <a:ea typeface="Open Sans"/>
              <a:cs typeface="Open Sans"/>
              <a:sym typeface="Open Sans"/>
            </a:endParaRPr>
          </a:p>
          <a:p>
            <a:pPr indent="-233997" lvl="0" marL="342900" rtl="0" algn="l">
              <a:lnSpc>
                <a:spcPct val="90000"/>
              </a:lnSpc>
              <a:spcBef>
                <a:spcPts val="800"/>
              </a:spcBef>
              <a:spcAft>
                <a:spcPts val="0"/>
              </a:spcAft>
              <a:buSzPct val="66666"/>
              <a:buChar char="●"/>
            </a:pPr>
            <a:r>
              <a:rPr lang="en"/>
              <a:t>Register in authenticated application</a:t>
            </a:r>
            <a:endParaRPr/>
          </a:p>
          <a:p>
            <a:pPr indent="0" lvl="0" marL="0" rtl="0" algn="l">
              <a:lnSpc>
                <a:spcPct val="90000"/>
              </a:lnSpc>
              <a:spcBef>
                <a:spcPts val="800"/>
              </a:spcBef>
              <a:spcAft>
                <a:spcPts val="0"/>
              </a:spcAft>
              <a:buSzPct val="127272"/>
              <a:buNone/>
            </a:pPr>
            <a:r>
              <a:t/>
            </a:r>
            <a:endParaRPr sz="1100"/>
          </a:p>
          <a:p>
            <a:pPr indent="-233997" lvl="0" marL="342900" rtl="0" algn="l">
              <a:lnSpc>
                <a:spcPct val="90000"/>
              </a:lnSpc>
              <a:spcBef>
                <a:spcPts val="800"/>
              </a:spcBef>
              <a:spcAft>
                <a:spcPts val="0"/>
              </a:spcAft>
              <a:buSzPct val="66666"/>
              <a:buChar char="●"/>
            </a:pPr>
            <a:r>
              <a:rPr lang="en"/>
              <a:t>Initial system contact </a:t>
            </a:r>
            <a:endParaRPr/>
          </a:p>
          <a:p>
            <a:pPr indent="-233997" lvl="1" marL="685800" rtl="0" algn="l">
              <a:lnSpc>
                <a:spcPct val="90000"/>
              </a:lnSpc>
              <a:spcBef>
                <a:spcPts val="0"/>
              </a:spcBef>
              <a:spcAft>
                <a:spcPts val="0"/>
              </a:spcAft>
              <a:buSzPct val="77777"/>
              <a:buChar char="○"/>
            </a:pPr>
            <a:r>
              <a:rPr lang="en"/>
              <a:t>Schedule visit (half or full day)</a:t>
            </a:r>
            <a:endParaRPr/>
          </a:p>
          <a:p>
            <a:pPr indent="-233997" lvl="1" marL="685800" rtl="0" algn="l">
              <a:lnSpc>
                <a:spcPct val="90000"/>
              </a:lnSpc>
              <a:spcBef>
                <a:spcPts val="0"/>
              </a:spcBef>
              <a:spcAft>
                <a:spcPts val="0"/>
              </a:spcAft>
              <a:buSzPct val="77777"/>
              <a:buChar char="○"/>
            </a:pPr>
            <a:r>
              <a:rPr lang="en"/>
              <a:t>Identify changes of OVT members</a:t>
            </a:r>
            <a:endParaRPr/>
          </a:p>
          <a:p>
            <a:pPr indent="-233997" lvl="1" marL="685800" rtl="0" algn="l">
              <a:lnSpc>
                <a:spcPct val="90000"/>
              </a:lnSpc>
              <a:spcBef>
                <a:spcPts val="0"/>
              </a:spcBef>
              <a:spcAft>
                <a:spcPts val="0"/>
              </a:spcAft>
              <a:buSzPct val="77777"/>
              <a:buChar char="○"/>
            </a:pPr>
            <a:r>
              <a:rPr lang="en"/>
              <a:t>Set agenda focuses on goals, progress and supports needed</a:t>
            </a:r>
            <a:endParaRPr/>
          </a:p>
          <a:p>
            <a:pPr indent="-233997" lvl="1" marL="685800" rtl="0" algn="l">
              <a:lnSpc>
                <a:spcPct val="90000"/>
              </a:lnSpc>
              <a:spcBef>
                <a:spcPts val="0"/>
              </a:spcBef>
              <a:spcAft>
                <a:spcPts val="0"/>
              </a:spcAft>
              <a:buSzPct val="77777"/>
              <a:buChar char="○"/>
            </a:pPr>
            <a:r>
              <a:rPr lang="en"/>
              <a:t>Remind them that system yearly report needs to be in          </a:t>
            </a:r>
            <a:r>
              <a:rPr lang="en" sz="1800"/>
              <a:t>application 30 days before the visit.</a:t>
            </a:r>
            <a:endParaRPr sz="1800"/>
          </a:p>
          <a:p>
            <a:pPr indent="0" lvl="0" marL="0" rtl="0" algn="l">
              <a:lnSpc>
                <a:spcPct val="90000"/>
              </a:lnSpc>
              <a:spcBef>
                <a:spcPts val="800"/>
              </a:spcBef>
              <a:spcAft>
                <a:spcPts val="0"/>
              </a:spcAft>
              <a:buSzPct val="77777"/>
              <a:buNone/>
            </a:pPr>
            <a:r>
              <a:t/>
            </a:r>
            <a:endParaRPr b="1" sz="1800" u="sng">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83"/>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Before</a:t>
            </a:r>
            <a:endParaRPr/>
          </a:p>
        </p:txBody>
      </p:sp>
      <p:sp>
        <p:nvSpPr>
          <p:cNvPr id="561" name="Google Shape;561;p83"/>
          <p:cNvSpPr txBox="1"/>
          <p:nvPr>
            <p:ph idx="1" type="body"/>
          </p:nvPr>
        </p:nvSpPr>
        <p:spPr>
          <a:xfrm>
            <a:off x="471504" y="1153403"/>
            <a:ext cx="8012700" cy="3368400"/>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800"/>
              </a:spcBef>
              <a:spcAft>
                <a:spcPts val="0"/>
              </a:spcAft>
              <a:buSzPts val="875"/>
              <a:buNone/>
            </a:pPr>
            <a:r>
              <a:rPr lang="en" sz="2312" u="sng"/>
              <a:t>All</a:t>
            </a:r>
            <a:endParaRPr sz="2312"/>
          </a:p>
          <a:p>
            <a:pPr indent="-411162" lvl="0" marL="381000" rtl="0" algn="l">
              <a:lnSpc>
                <a:spcPct val="70000"/>
              </a:lnSpc>
              <a:spcBef>
                <a:spcPts val="800"/>
              </a:spcBef>
              <a:spcAft>
                <a:spcPts val="0"/>
              </a:spcAft>
              <a:buSzPts val="1875"/>
              <a:buFont typeface="Open Sans Light"/>
              <a:buChar char="•"/>
            </a:pPr>
            <a:r>
              <a:rPr lang="en" sz="2312"/>
              <a:t>Familiarize yourselves with the OVT Annual Report</a:t>
            </a:r>
            <a:endParaRPr sz="2312"/>
          </a:p>
          <a:p>
            <a:pPr indent="-411162" lvl="0" marL="381000" rtl="0" algn="l">
              <a:lnSpc>
                <a:spcPct val="70000"/>
              </a:lnSpc>
              <a:spcBef>
                <a:spcPts val="800"/>
              </a:spcBef>
              <a:spcAft>
                <a:spcPts val="0"/>
              </a:spcAft>
              <a:buSzPts val="1875"/>
              <a:buFont typeface="Open Sans Light"/>
              <a:buChar char="•"/>
            </a:pPr>
            <a:r>
              <a:rPr lang="en" sz="2312"/>
              <a:t>Review System Report</a:t>
            </a:r>
            <a:endParaRPr sz="2312"/>
          </a:p>
          <a:p>
            <a:pPr indent="-411162" lvl="1" marL="723900" rtl="0" algn="l">
              <a:lnSpc>
                <a:spcPct val="70000"/>
              </a:lnSpc>
              <a:spcBef>
                <a:spcPts val="400"/>
              </a:spcBef>
              <a:spcAft>
                <a:spcPts val="0"/>
              </a:spcAft>
              <a:buSzPts val="1875"/>
              <a:buFont typeface="Open Sans Light"/>
              <a:buChar char="•"/>
            </a:pPr>
            <a:r>
              <a:rPr lang="en" sz="2125"/>
              <a:t>Identify questions for visit</a:t>
            </a:r>
            <a:endParaRPr sz="2125"/>
          </a:p>
          <a:p>
            <a:pPr indent="-411162" lvl="1" marL="723900" rtl="0" algn="l">
              <a:lnSpc>
                <a:spcPct val="70000"/>
              </a:lnSpc>
              <a:spcBef>
                <a:spcPts val="400"/>
              </a:spcBef>
              <a:spcAft>
                <a:spcPts val="0"/>
              </a:spcAft>
              <a:buSzPts val="1875"/>
              <a:buFont typeface="Open Sans Light"/>
              <a:buChar char="•"/>
            </a:pPr>
            <a:r>
              <a:rPr lang="en" sz="2125"/>
              <a:t>Identify possible focus groups</a:t>
            </a:r>
            <a:endParaRPr sz="2125"/>
          </a:p>
          <a:p>
            <a:pPr indent="-284162" lvl="2" marL="1028700" rtl="0" algn="l">
              <a:lnSpc>
                <a:spcPct val="70000"/>
              </a:lnSpc>
              <a:spcBef>
                <a:spcPts val="400"/>
              </a:spcBef>
              <a:spcAft>
                <a:spcPts val="0"/>
              </a:spcAft>
              <a:buSzPts val="1875"/>
              <a:buFont typeface="Open Sans Light"/>
              <a:buChar char="•"/>
            </a:pPr>
            <a:r>
              <a:rPr lang="en" sz="2125"/>
              <a:t>Identify questions for focus group interviews </a:t>
            </a:r>
            <a:endParaRPr sz="2125"/>
          </a:p>
          <a:p>
            <a:pPr indent="-411162" lvl="0" marL="381000" rtl="0" algn="l">
              <a:lnSpc>
                <a:spcPct val="70000"/>
              </a:lnSpc>
              <a:spcBef>
                <a:spcPts val="800"/>
              </a:spcBef>
              <a:spcAft>
                <a:spcPts val="0"/>
              </a:spcAft>
              <a:buSzPts val="1875"/>
              <a:buFont typeface="Open Sans Light"/>
              <a:buChar char="•"/>
            </a:pPr>
            <a:r>
              <a:rPr lang="en" sz="2312"/>
              <a:t>Review systems Accountability Report</a:t>
            </a:r>
            <a:endParaRPr sz="2312"/>
          </a:p>
          <a:p>
            <a:pPr indent="-411162" lvl="0" marL="381000" rtl="0" algn="l">
              <a:lnSpc>
                <a:spcPct val="70000"/>
              </a:lnSpc>
              <a:spcBef>
                <a:spcPts val="800"/>
              </a:spcBef>
              <a:spcAft>
                <a:spcPts val="0"/>
              </a:spcAft>
              <a:buSzPts val="1875"/>
              <a:buFont typeface="Open Sans Light"/>
              <a:buChar char="•"/>
            </a:pPr>
            <a:r>
              <a:rPr lang="en" sz="2312"/>
              <a:t>Decide main report responsibilities</a:t>
            </a:r>
            <a:endParaRPr sz="2312"/>
          </a:p>
          <a:p>
            <a:pPr indent="-292100" lvl="1" marL="723900" rtl="0" algn="l">
              <a:lnSpc>
                <a:spcPct val="70000"/>
              </a:lnSpc>
              <a:spcBef>
                <a:spcPts val="400"/>
              </a:spcBef>
              <a:spcAft>
                <a:spcPts val="0"/>
              </a:spcAft>
              <a:buSzPts val="875"/>
              <a:buNone/>
            </a:pPr>
            <a:r>
              <a:t/>
            </a:r>
            <a:endParaRPr sz="2125"/>
          </a:p>
          <a:p>
            <a:pPr indent="-292100" lvl="0" marL="381000" rtl="0" algn="l">
              <a:lnSpc>
                <a:spcPct val="70000"/>
              </a:lnSpc>
              <a:spcBef>
                <a:spcPts val="800"/>
              </a:spcBef>
              <a:spcAft>
                <a:spcPts val="0"/>
              </a:spcAft>
              <a:buSzPts val="875"/>
              <a:buNone/>
            </a:pPr>
            <a:r>
              <a:t/>
            </a:r>
            <a:endParaRPr sz="2312" u="sng"/>
          </a:p>
          <a:p>
            <a:pPr indent="-292100" lvl="0" marL="381000" rtl="0" algn="l">
              <a:lnSpc>
                <a:spcPct val="70000"/>
              </a:lnSpc>
              <a:spcBef>
                <a:spcPts val="800"/>
              </a:spcBef>
              <a:spcAft>
                <a:spcPts val="0"/>
              </a:spcAft>
              <a:buSzPts val="875"/>
              <a:buNone/>
            </a:pPr>
            <a:r>
              <a:t/>
            </a:r>
            <a:endParaRPr sz="2312" u="sng"/>
          </a:p>
          <a:p>
            <a:pPr indent="0" lvl="0" marL="0" rtl="0" algn="l">
              <a:lnSpc>
                <a:spcPct val="70000"/>
              </a:lnSpc>
              <a:spcBef>
                <a:spcPts val="800"/>
              </a:spcBef>
              <a:spcAft>
                <a:spcPts val="0"/>
              </a:spcAft>
              <a:buSzPts val="875"/>
              <a:buNone/>
            </a:pPr>
            <a:r>
              <a:t/>
            </a:r>
            <a:endParaRPr sz="2312" u="sng"/>
          </a:p>
          <a:p>
            <a:pPr indent="0" lvl="0" marL="0" rtl="0" algn="l">
              <a:lnSpc>
                <a:spcPct val="70000"/>
              </a:lnSpc>
              <a:spcBef>
                <a:spcPts val="800"/>
              </a:spcBef>
              <a:spcAft>
                <a:spcPts val="0"/>
              </a:spcAft>
              <a:buSzPts val="875"/>
              <a:buNone/>
            </a:pPr>
            <a:r>
              <a:t/>
            </a:r>
            <a:endParaRPr sz="2312" u="sng"/>
          </a:p>
          <a:p>
            <a:pPr indent="0" lvl="0" marL="0" rtl="0" algn="l">
              <a:lnSpc>
                <a:spcPct val="70000"/>
              </a:lnSpc>
              <a:spcBef>
                <a:spcPts val="800"/>
              </a:spcBef>
              <a:spcAft>
                <a:spcPts val="0"/>
              </a:spcAft>
              <a:buSzPts val="875"/>
              <a:buNone/>
            </a:pPr>
            <a:r>
              <a:t/>
            </a:r>
            <a:endParaRPr sz="2312" u="sng"/>
          </a:p>
          <a:p>
            <a:pPr indent="0" lvl="0" marL="0" rtl="0" algn="l">
              <a:lnSpc>
                <a:spcPct val="70000"/>
              </a:lnSpc>
              <a:spcBef>
                <a:spcPts val="800"/>
              </a:spcBef>
              <a:spcAft>
                <a:spcPts val="0"/>
              </a:spcAft>
              <a:buSzPts val="875"/>
              <a:buNone/>
            </a:pPr>
            <a:r>
              <a:t/>
            </a:r>
            <a:endParaRPr sz="2312" u="sng"/>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6" name="Shape 566"/>
        <p:cNvGrpSpPr/>
        <p:nvPr/>
      </p:nvGrpSpPr>
      <p:grpSpPr>
        <a:xfrm>
          <a:off x="0" y="0"/>
          <a:ext cx="0" cy="0"/>
          <a:chOff x="0" y="0"/>
          <a:chExt cx="0" cy="0"/>
        </a:xfrm>
      </p:grpSpPr>
      <p:sp>
        <p:nvSpPr>
          <p:cNvPr id="567" name="Google Shape;567;p8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During</a:t>
            </a:r>
            <a:endParaRPr/>
          </a:p>
        </p:txBody>
      </p:sp>
      <p:sp>
        <p:nvSpPr>
          <p:cNvPr id="568" name="Google Shape;568;p84"/>
          <p:cNvSpPr txBox="1"/>
          <p:nvPr>
            <p:ph idx="1" type="body"/>
          </p:nvPr>
        </p:nvSpPr>
        <p:spPr>
          <a:xfrm>
            <a:off x="471505" y="924803"/>
            <a:ext cx="8142900" cy="3424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700"/>
              <a:buNone/>
            </a:pPr>
            <a:r>
              <a:rPr lang="en" u="sng"/>
              <a:t>Chair</a:t>
            </a:r>
            <a:endParaRPr/>
          </a:p>
          <a:p>
            <a:pPr indent="-361950" lvl="0" marL="342900" rtl="0" algn="l">
              <a:lnSpc>
                <a:spcPct val="90000"/>
              </a:lnSpc>
              <a:spcBef>
                <a:spcPts val="800"/>
              </a:spcBef>
              <a:spcAft>
                <a:spcPts val="0"/>
              </a:spcAft>
              <a:buSzPts val="1700"/>
              <a:buFont typeface="Open Sans Light"/>
              <a:buChar char="•"/>
            </a:pPr>
            <a:r>
              <a:rPr lang="en"/>
              <a:t>Pre Meeting</a:t>
            </a:r>
            <a:r>
              <a:rPr lang="en"/>
              <a:t> with team members</a:t>
            </a:r>
            <a:endParaRPr/>
          </a:p>
          <a:p>
            <a:pPr indent="-361950" lvl="0" marL="342900" rtl="0" algn="l">
              <a:lnSpc>
                <a:spcPct val="90000"/>
              </a:lnSpc>
              <a:spcBef>
                <a:spcPts val="800"/>
              </a:spcBef>
              <a:spcAft>
                <a:spcPts val="0"/>
              </a:spcAft>
              <a:buSzPts val="1700"/>
              <a:buFont typeface="Open Sans Light"/>
              <a:buChar char="•"/>
            </a:pPr>
            <a:r>
              <a:rPr lang="en"/>
              <a:t>Facilitates the visit</a:t>
            </a:r>
            <a:endParaRPr/>
          </a:p>
          <a:p>
            <a:pPr indent="-361950" lvl="0" marL="342900" rtl="0" algn="l">
              <a:lnSpc>
                <a:spcPct val="90000"/>
              </a:lnSpc>
              <a:spcBef>
                <a:spcPts val="800"/>
              </a:spcBef>
              <a:spcAft>
                <a:spcPts val="0"/>
              </a:spcAft>
              <a:buSzPts val="1700"/>
              <a:buFont typeface="Open Sans Light"/>
              <a:buChar char="•"/>
            </a:pPr>
            <a:r>
              <a:rPr lang="en"/>
              <a:t>Post-meeting with OVT to discuss visit and write report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5"/>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During</a:t>
            </a:r>
            <a:endParaRPr/>
          </a:p>
        </p:txBody>
      </p:sp>
      <p:sp>
        <p:nvSpPr>
          <p:cNvPr id="575" name="Google Shape;575;p85"/>
          <p:cNvSpPr txBox="1"/>
          <p:nvPr>
            <p:ph idx="1" type="body"/>
          </p:nvPr>
        </p:nvSpPr>
        <p:spPr>
          <a:xfrm>
            <a:off x="471505" y="924803"/>
            <a:ext cx="8142900" cy="3424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700"/>
              <a:buNone/>
            </a:pPr>
            <a:r>
              <a:rPr lang="en" u="sng"/>
              <a:t>All</a:t>
            </a:r>
            <a:endParaRPr/>
          </a:p>
          <a:p>
            <a:pPr indent="-361950" lvl="0" marL="342900" rtl="0" algn="l">
              <a:lnSpc>
                <a:spcPct val="90000"/>
              </a:lnSpc>
              <a:spcBef>
                <a:spcPts val="800"/>
              </a:spcBef>
              <a:spcAft>
                <a:spcPts val="0"/>
              </a:spcAft>
              <a:buSzPts val="1700"/>
              <a:buFont typeface="Open Sans Light"/>
              <a:buChar char="•"/>
            </a:pPr>
            <a:r>
              <a:rPr lang="en"/>
              <a:t>Ask questions relevant to goals, action plan and System Yearly Update report </a:t>
            </a:r>
            <a:endParaRPr/>
          </a:p>
          <a:p>
            <a:pPr indent="-361950" lvl="0" marL="342900" rtl="0" algn="l">
              <a:lnSpc>
                <a:spcPct val="90000"/>
              </a:lnSpc>
              <a:spcBef>
                <a:spcPts val="800"/>
              </a:spcBef>
              <a:spcAft>
                <a:spcPts val="0"/>
              </a:spcAft>
              <a:buSzPts val="1700"/>
              <a:buFont typeface="Open Sans Light"/>
              <a:buChar char="•"/>
            </a:pPr>
            <a:r>
              <a:rPr lang="en"/>
              <a:t>Ensure a working action plan is present</a:t>
            </a:r>
            <a:endParaRPr/>
          </a:p>
          <a:p>
            <a:pPr indent="-361950" lvl="0" marL="342900" rtl="0" algn="l">
              <a:lnSpc>
                <a:spcPct val="90000"/>
              </a:lnSpc>
              <a:spcBef>
                <a:spcPts val="800"/>
              </a:spcBef>
              <a:spcAft>
                <a:spcPts val="0"/>
              </a:spcAft>
              <a:buSzPts val="1700"/>
              <a:buFont typeface="Open Sans Light"/>
              <a:buChar char="•"/>
            </a:pPr>
            <a:r>
              <a:rPr lang="en"/>
              <a:t>Review data to support findings in report</a:t>
            </a:r>
            <a:endParaRPr/>
          </a:p>
          <a:p>
            <a:pPr indent="-361950" lvl="0" marL="342900" rtl="0" algn="l">
              <a:lnSpc>
                <a:spcPct val="90000"/>
              </a:lnSpc>
              <a:spcBef>
                <a:spcPts val="800"/>
              </a:spcBef>
              <a:spcAft>
                <a:spcPts val="0"/>
              </a:spcAft>
              <a:buSzPts val="1700"/>
              <a:buFont typeface="Open Sans Light"/>
              <a:buChar char="•"/>
            </a:pPr>
            <a:r>
              <a:rPr lang="en"/>
              <a:t>Facilitate stakeholder interviews</a:t>
            </a:r>
            <a:endParaRPr/>
          </a:p>
          <a:p>
            <a:pPr indent="-361950" lvl="0" marL="342900" rtl="0" algn="l">
              <a:lnSpc>
                <a:spcPct val="90000"/>
              </a:lnSpc>
              <a:spcBef>
                <a:spcPts val="800"/>
              </a:spcBef>
              <a:spcAft>
                <a:spcPts val="0"/>
              </a:spcAft>
              <a:buSzPts val="1700"/>
              <a:buFont typeface="Open Sans Light"/>
              <a:buChar char="•"/>
            </a:pPr>
            <a:r>
              <a:rPr lang="en"/>
              <a:t>Take notes for the purpose of writing the OVT Annual Report</a:t>
            </a:r>
            <a:endParaRPr/>
          </a:p>
          <a:p>
            <a:pPr indent="-254000" lvl="0" marL="342900" rtl="0" algn="l">
              <a:lnSpc>
                <a:spcPct val="90000"/>
              </a:lnSpc>
              <a:spcBef>
                <a:spcPts val="800"/>
              </a:spcBef>
              <a:spcAft>
                <a:spcPts val="0"/>
              </a:spcAft>
              <a:buSzPts val="17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0" name="Shape 580"/>
        <p:cNvGrpSpPr/>
        <p:nvPr/>
      </p:nvGrpSpPr>
      <p:grpSpPr>
        <a:xfrm>
          <a:off x="0" y="0"/>
          <a:ext cx="0" cy="0"/>
          <a:chOff x="0" y="0"/>
          <a:chExt cx="0" cy="0"/>
        </a:xfrm>
      </p:grpSpPr>
      <p:sp>
        <p:nvSpPr>
          <p:cNvPr id="581" name="Google Shape;581;p86"/>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OVT After</a:t>
            </a:r>
            <a:endParaRPr/>
          </a:p>
        </p:txBody>
      </p:sp>
      <p:sp>
        <p:nvSpPr>
          <p:cNvPr id="582" name="Google Shape;582;p86"/>
          <p:cNvSpPr txBox="1"/>
          <p:nvPr>
            <p:ph idx="1" type="body"/>
          </p:nvPr>
        </p:nvSpPr>
        <p:spPr>
          <a:xfrm>
            <a:off x="471505" y="924803"/>
            <a:ext cx="8068500" cy="3414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lang="en" sz="2400" u="sng"/>
              <a:t>Chair</a:t>
            </a:r>
            <a:endParaRPr sz="2400"/>
          </a:p>
          <a:p>
            <a:pPr indent="-361950" lvl="0" marL="342900" rtl="0" algn="l">
              <a:lnSpc>
                <a:spcPct val="90000"/>
              </a:lnSpc>
              <a:spcBef>
                <a:spcPts val="800"/>
              </a:spcBef>
              <a:spcAft>
                <a:spcPts val="0"/>
              </a:spcAft>
              <a:buSzPts val="1700"/>
              <a:buFont typeface="Open Sans Light"/>
              <a:buChar char="•"/>
            </a:pPr>
            <a:r>
              <a:rPr lang="en" sz="2400"/>
              <a:t>Finalizes OVT Annual Summary Report</a:t>
            </a:r>
            <a:endParaRPr sz="2400"/>
          </a:p>
          <a:p>
            <a:pPr indent="-361950" lvl="0" marL="342900" rtl="0" algn="l">
              <a:lnSpc>
                <a:spcPct val="90000"/>
              </a:lnSpc>
              <a:spcBef>
                <a:spcPts val="800"/>
              </a:spcBef>
              <a:spcAft>
                <a:spcPts val="0"/>
              </a:spcAft>
              <a:buSzPts val="1700"/>
              <a:buFont typeface="Open Sans Light"/>
              <a:buChar char="•"/>
            </a:pPr>
            <a:r>
              <a:rPr lang="en" sz="2400"/>
              <a:t>Submits OVT Annual Summary Report</a:t>
            </a:r>
            <a:endParaRPr sz="2400"/>
          </a:p>
          <a:p>
            <a:pPr indent="-361950" lvl="1" marL="685800" rtl="0" algn="l">
              <a:lnSpc>
                <a:spcPct val="90000"/>
              </a:lnSpc>
              <a:spcBef>
                <a:spcPts val="400"/>
              </a:spcBef>
              <a:spcAft>
                <a:spcPts val="0"/>
              </a:spcAft>
              <a:buSzPts val="1700"/>
              <a:buFont typeface="Open Sans Light"/>
              <a:buChar char="•"/>
            </a:pPr>
            <a:r>
              <a:rPr lang="en" sz="2100"/>
              <a:t>No later than 30 days after visit</a:t>
            </a:r>
            <a:endParaRPr sz="2400"/>
          </a:p>
          <a:p>
            <a:pPr indent="-254000" lvl="0" marL="342900" rtl="0" algn="l">
              <a:lnSpc>
                <a:spcPct val="90000"/>
              </a:lnSpc>
              <a:spcBef>
                <a:spcPts val="800"/>
              </a:spcBef>
              <a:spcAft>
                <a:spcPts val="0"/>
              </a:spcAft>
              <a:buSzPts val="1400"/>
              <a:buNone/>
            </a:pPr>
            <a:r>
              <a:t/>
            </a:r>
            <a:endParaRPr sz="2400"/>
          </a:p>
          <a:p>
            <a:pPr indent="-254000" lvl="0" marL="342900" rtl="0" algn="l">
              <a:lnSpc>
                <a:spcPct val="90000"/>
              </a:lnSpc>
              <a:spcBef>
                <a:spcPts val="800"/>
              </a:spcBef>
              <a:spcAft>
                <a:spcPts val="0"/>
              </a:spcAft>
              <a:buSzPts val="1400"/>
              <a:buNone/>
            </a:pPr>
            <a:r>
              <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7"/>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OVT After</a:t>
            </a:r>
            <a:endParaRPr/>
          </a:p>
        </p:txBody>
      </p:sp>
      <p:sp>
        <p:nvSpPr>
          <p:cNvPr id="589" name="Google Shape;589;p87"/>
          <p:cNvSpPr txBox="1"/>
          <p:nvPr>
            <p:ph idx="1" type="body"/>
          </p:nvPr>
        </p:nvSpPr>
        <p:spPr>
          <a:xfrm>
            <a:off x="471505" y="924803"/>
            <a:ext cx="8068500" cy="3414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lang="en" sz="2400" u="sng"/>
              <a:t>All</a:t>
            </a:r>
            <a:endParaRPr sz="2400"/>
          </a:p>
          <a:p>
            <a:pPr indent="-361950" lvl="0" marL="342900" rtl="0" algn="l">
              <a:lnSpc>
                <a:spcPct val="90000"/>
              </a:lnSpc>
              <a:spcBef>
                <a:spcPts val="800"/>
              </a:spcBef>
              <a:spcAft>
                <a:spcPts val="0"/>
              </a:spcAft>
              <a:buSzPts val="1700"/>
              <a:buFont typeface="Open Sans Light"/>
              <a:buChar char="•"/>
            </a:pPr>
            <a:r>
              <a:rPr lang="en" sz="2400"/>
              <a:t>Follows up on any system requests</a:t>
            </a:r>
            <a:endParaRPr sz="2400"/>
          </a:p>
          <a:p>
            <a:pPr indent="-254000" lvl="0" marL="342900" rtl="0" algn="l">
              <a:lnSpc>
                <a:spcPct val="90000"/>
              </a:lnSpc>
              <a:spcBef>
                <a:spcPts val="800"/>
              </a:spcBef>
              <a:spcAft>
                <a:spcPts val="0"/>
              </a:spcAft>
              <a:buSzPts val="1400"/>
              <a:buNone/>
            </a:pPr>
            <a:r>
              <a:t/>
            </a:r>
            <a:endParaRPr sz="2400"/>
          </a:p>
          <a:p>
            <a:pPr indent="-254000" lvl="0" marL="342900" rtl="0" algn="l">
              <a:lnSpc>
                <a:spcPct val="90000"/>
              </a:lnSpc>
              <a:spcBef>
                <a:spcPts val="800"/>
              </a:spcBef>
              <a:spcAft>
                <a:spcPts val="0"/>
              </a:spcAft>
              <a:buSzPts val="140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ph idx="1" type="body"/>
          </p:nvPr>
        </p:nvSpPr>
        <p:spPr>
          <a:xfrm>
            <a:off x="471505" y="1229600"/>
            <a:ext cx="8068500" cy="2549700"/>
          </a:xfrm>
          <a:prstGeom prst="rect">
            <a:avLst/>
          </a:prstGeom>
          <a:noFill/>
          <a:ln>
            <a:noFill/>
          </a:ln>
        </p:spPr>
        <p:txBody>
          <a:bodyPr anchorCtr="0" anchor="t" bIns="34275" lIns="68575" spcFirstLastPara="1" rIns="68575" wrap="square" tIns="34275">
            <a:noAutofit/>
          </a:bodyPr>
          <a:lstStyle/>
          <a:p>
            <a:pPr indent="-177800" lvl="0" marL="177800" rtl="0" algn="l">
              <a:lnSpc>
                <a:spcPct val="70000"/>
              </a:lnSpc>
              <a:spcBef>
                <a:spcPts val="0"/>
              </a:spcBef>
              <a:spcAft>
                <a:spcPts val="0"/>
              </a:spcAft>
              <a:buSzPts val="2200"/>
              <a:buFont typeface="Open Sans Light"/>
              <a:buChar char="•"/>
            </a:pPr>
            <a:r>
              <a:rPr lang="en" sz="2200">
                <a:latin typeface="Open Sans Light"/>
                <a:ea typeface="Open Sans Light"/>
                <a:cs typeface="Open Sans Light"/>
                <a:sym typeface="Open Sans Light"/>
              </a:rPr>
              <a:t>Understand KESA Role in Kansas Vision</a:t>
            </a:r>
            <a:endParaRPr sz="2200">
              <a:latin typeface="Open Sans Light"/>
              <a:ea typeface="Open Sans Light"/>
              <a:cs typeface="Open Sans Light"/>
              <a:sym typeface="Open Sans Light"/>
            </a:endParaRPr>
          </a:p>
          <a:p>
            <a:pPr indent="0" lvl="0" marL="0" rtl="0" algn="l">
              <a:lnSpc>
                <a:spcPct val="70000"/>
              </a:lnSpc>
              <a:spcBef>
                <a:spcPts val="800"/>
              </a:spcBef>
              <a:spcAft>
                <a:spcPts val="0"/>
              </a:spcAft>
              <a:buSzPts val="1155"/>
              <a:buNone/>
            </a:pPr>
            <a:r>
              <a:t/>
            </a:r>
            <a:endParaRPr sz="2200">
              <a:latin typeface="Open Sans Light"/>
              <a:ea typeface="Open Sans Light"/>
              <a:cs typeface="Open Sans Light"/>
              <a:sym typeface="Open Sans Light"/>
            </a:endParaRPr>
          </a:p>
          <a:p>
            <a:pPr indent="-177800" lvl="0" marL="177800" rtl="0" algn="l">
              <a:lnSpc>
                <a:spcPct val="7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Describe OVT Roles and Responsibilities </a:t>
            </a:r>
            <a:endParaRPr sz="2200">
              <a:latin typeface="Open Sans Light"/>
              <a:ea typeface="Open Sans Light"/>
              <a:cs typeface="Open Sans Light"/>
              <a:sym typeface="Open Sans Light"/>
            </a:endParaRPr>
          </a:p>
          <a:p>
            <a:pPr indent="0" lvl="0" marL="0" rtl="0" algn="l">
              <a:lnSpc>
                <a:spcPct val="70000"/>
              </a:lnSpc>
              <a:spcBef>
                <a:spcPts val="800"/>
              </a:spcBef>
              <a:spcAft>
                <a:spcPts val="0"/>
              </a:spcAft>
              <a:buSzPts val="1155"/>
              <a:buNone/>
            </a:pPr>
            <a:r>
              <a:t/>
            </a:r>
            <a:endParaRPr sz="2200">
              <a:latin typeface="Open Sans Light"/>
              <a:ea typeface="Open Sans Light"/>
              <a:cs typeface="Open Sans Light"/>
              <a:sym typeface="Open Sans Light"/>
            </a:endParaRPr>
          </a:p>
          <a:p>
            <a:pPr indent="-177800" lvl="0" marL="177800" rtl="0" algn="l">
              <a:lnSpc>
                <a:spcPct val="7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Demonstrate OVT Processes</a:t>
            </a:r>
            <a:endParaRPr sz="2200">
              <a:latin typeface="Open Sans Light"/>
              <a:ea typeface="Open Sans Light"/>
              <a:cs typeface="Open Sans Light"/>
              <a:sym typeface="Open Sans Light"/>
            </a:endParaRPr>
          </a:p>
          <a:p>
            <a:pPr indent="0" lvl="0" marL="457200" rtl="0" algn="l">
              <a:lnSpc>
                <a:spcPct val="70000"/>
              </a:lnSpc>
              <a:spcBef>
                <a:spcPts val="800"/>
              </a:spcBef>
              <a:spcAft>
                <a:spcPts val="0"/>
              </a:spcAft>
              <a:buSzPts val="605"/>
              <a:buNone/>
            </a:pPr>
            <a:r>
              <a:t/>
            </a:r>
            <a:endParaRPr sz="2200">
              <a:latin typeface="Open Sans Light"/>
              <a:ea typeface="Open Sans Light"/>
              <a:cs typeface="Open Sans Light"/>
              <a:sym typeface="Open Sans Light"/>
            </a:endParaRPr>
          </a:p>
          <a:p>
            <a:pPr indent="-177800" lvl="0" marL="177800" rtl="0" algn="l">
              <a:lnSpc>
                <a:spcPct val="7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Understand the OVT Report </a:t>
            </a:r>
            <a:endParaRPr sz="2200">
              <a:latin typeface="Open Sans Light"/>
              <a:ea typeface="Open Sans Light"/>
              <a:cs typeface="Open Sans Light"/>
              <a:sym typeface="Open Sans Light"/>
            </a:endParaRPr>
          </a:p>
          <a:p>
            <a:pPr indent="0" lvl="0" marL="0" rtl="0" algn="l">
              <a:lnSpc>
                <a:spcPct val="70000"/>
              </a:lnSpc>
              <a:spcBef>
                <a:spcPts val="800"/>
              </a:spcBef>
              <a:spcAft>
                <a:spcPts val="0"/>
              </a:spcAft>
              <a:buSzPts val="1155"/>
              <a:buNone/>
            </a:pPr>
            <a:r>
              <a:t/>
            </a:r>
            <a:endParaRPr sz="2200">
              <a:latin typeface="Open Sans Light"/>
              <a:ea typeface="Open Sans Light"/>
              <a:cs typeface="Open Sans Light"/>
              <a:sym typeface="Open Sans Light"/>
            </a:endParaRPr>
          </a:p>
          <a:p>
            <a:pPr indent="-177800" lvl="0" marL="177800" rtl="0" algn="l">
              <a:lnSpc>
                <a:spcPct val="7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Be able to find Resources</a:t>
            </a:r>
            <a:endParaRPr sz="2200">
              <a:latin typeface="Open Sans Light"/>
              <a:ea typeface="Open Sans Light"/>
              <a:cs typeface="Open Sans Light"/>
              <a:sym typeface="Open Sans Light"/>
            </a:endParaRPr>
          </a:p>
        </p:txBody>
      </p:sp>
      <p:sp>
        <p:nvSpPr>
          <p:cNvPr id="340" name="Google Shape;340;p52"/>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Today’s Outcomes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8"/>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OVT Process - Activity</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Focus Group Feedback</a:t>
            </a:r>
            <a:endParaRPr/>
          </a:p>
        </p:txBody>
      </p:sp>
      <p:sp>
        <p:nvSpPr>
          <p:cNvPr id="600" name="Google Shape;600;p89"/>
          <p:cNvSpPr txBox="1"/>
          <p:nvPr>
            <p:ph idx="4294967295" type="body"/>
          </p:nvPr>
        </p:nvSpPr>
        <p:spPr>
          <a:xfrm>
            <a:off x="629841" y="1543050"/>
            <a:ext cx="2949300" cy="28587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sz="1800"/>
              <a:t>Superintendents</a:t>
            </a:r>
            <a:endParaRPr sz="1800"/>
          </a:p>
          <a:p>
            <a:pPr indent="-342900" lvl="0" marL="457200" rtl="0" algn="l">
              <a:spcBef>
                <a:spcPts val="1000"/>
              </a:spcBef>
              <a:spcAft>
                <a:spcPts val="0"/>
              </a:spcAft>
              <a:buSzPts val="1800"/>
              <a:buChar char="●"/>
            </a:pPr>
            <a:r>
              <a:rPr lang="en" sz="1800"/>
              <a:t>Curriculum Leaders</a:t>
            </a:r>
            <a:endParaRPr sz="1800"/>
          </a:p>
          <a:p>
            <a:pPr indent="-342900" lvl="0" marL="457200" rtl="0" algn="l">
              <a:spcBef>
                <a:spcPts val="1000"/>
              </a:spcBef>
              <a:spcAft>
                <a:spcPts val="0"/>
              </a:spcAft>
              <a:buSzPts val="1800"/>
              <a:buChar char="●"/>
            </a:pPr>
            <a:r>
              <a:rPr lang="en" sz="1800"/>
              <a:t>Accreditation Advisory Council</a:t>
            </a:r>
            <a:endParaRPr sz="1800"/>
          </a:p>
          <a:p>
            <a:pPr indent="-342900" lvl="0" marL="457200" rtl="0" algn="l">
              <a:spcBef>
                <a:spcPts val="1000"/>
              </a:spcBef>
              <a:spcAft>
                <a:spcPts val="1000"/>
              </a:spcAft>
              <a:buSzPts val="1800"/>
              <a:buChar char="●"/>
            </a:pPr>
            <a:r>
              <a:rPr lang="en" sz="1800"/>
              <a:t>KESA Regional Training Pilot Systems</a:t>
            </a:r>
            <a:endParaRPr sz="1800"/>
          </a:p>
        </p:txBody>
      </p:sp>
      <p:pic>
        <p:nvPicPr>
          <p:cNvPr id="601" name="Google Shape;601;p89"/>
          <p:cNvPicPr preferRelativeResize="0"/>
          <p:nvPr/>
        </p:nvPicPr>
        <p:blipFill>
          <a:blip r:embed="rId3">
            <a:alphaModFix/>
          </a:blip>
          <a:stretch>
            <a:fillRect/>
          </a:stretch>
        </p:blipFill>
        <p:spPr>
          <a:xfrm>
            <a:off x="4828174" y="152400"/>
            <a:ext cx="3392951" cy="4388500"/>
          </a:xfrm>
          <a:prstGeom prst="rect">
            <a:avLst/>
          </a:prstGeom>
          <a:noFill/>
          <a:ln cap="flat" cmpd="sng" w="9525">
            <a:solidFill>
              <a:schemeClr val="accent2"/>
            </a:solidFill>
            <a:prstDash val="solid"/>
            <a:round/>
            <a:headEnd len="sm" w="sm" type="none"/>
            <a:tailEnd len="sm" w="sm" type="none"/>
          </a:ln>
          <a:effectLst>
            <a:outerShdw blurRad="57150" rotWithShape="0" algn="bl" dir="7800000" dist="190500">
              <a:srgbClr val="000000">
                <a:alpha val="50000"/>
              </a:srgbClr>
            </a:outerShdw>
          </a:effectLst>
        </p:spPr>
      </p:pic>
      <p:sp>
        <p:nvSpPr>
          <p:cNvPr id="602" name="Google Shape;602;p89"/>
          <p:cNvSpPr txBox="1"/>
          <p:nvPr/>
        </p:nvSpPr>
        <p:spPr>
          <a:xfrm>
            <a:off x="8301075" y="1861800"/>
            <a:ext cx="665400" cy="6156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2023-</a:t>
            </a:r>
            <a:endParaRPr/>
          </a:p>
          <a:p>
            <a:pPr indent="0" lvl="0" marL="0" rtl="0" algn="ctr">
              <a:spcBef>
                <a:spcPts val="0"/>
              </a:spcBef>
              <a:spcAft>
                <a:spcPts val="0"/>
              </a:spcAft>
              <a:buNone/>
            </a:pPr>
            <a:r>
              <a:rPr lang="en"/>
              <a:t>2024</a:t>
            </a:r>
            <a:endParaRPr/>
          </a:p>
        </p:txBody>
      </p:sp>
      <p:sp>
        <p:nvSpPr>
          <p:cNvPr id="603" name="Google Shape;603;p89"/>
          <p:cNvSpPr txBox="1"/>
          <p:nvPr/>
        </p:nvSpPr>
        <p:spPr>
          <a:xfrm>
            <a:off x="8301075" y="3205750"/>
            <a:ext cx="665400" cy="6156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2023-</a:t>
            </a:r>
            <a:endParaRPr/>
          </a:p>
          <a:p>
            <a:pPr indent="0" lvl="0" marL="0" rtl="0" algn="ctr">
              <a:spcBef>
                <a:spcPts val="0"/>
              </a:spcBef>
              <a:spcAft>
                <a:spcPts val="0"/>
              </a:spcAft>
              <a:buNone/>
            </a:pPr>
            <a:r>
              <a:rPr lang="en"/>
              <a:t>2024</a:t>
            </a:r>
            <a:endParaRPr/>
          </a:p>
        </p:txBody>
      </p:sp>
      <p:sp>
        <p:nvSpPr>
          <p:cNvPr id="604" name="Google Shape;604;p89"/>
          <p:cNvSpPr txBox="1"/>
          <p:nvPr/>
        </p:nvSpPr>
        <p:spPr>
          <a:xfrm>
            <a:off x="4028325" y="3596425"/>
            <a:ext cx="665400" cy="4002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NOW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0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0"/>
          <p:cNvSpPr txBox="1"/>
          <p:nvPr>
            <p:ph idx="1" type="body"/>
          </p:nvPr>
        </p:nvSpPr>
        <p:spPr>
          <a:xfrm>
            <a:off x="629841" y="1260872"/>
            <a:ext cx="3868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Years 1-4 </a:t>
            </a:r>
            <a:endParaRPr/>
          </a:p>
        </p:txBody>
      </p:sp>
      <p:sp>
        <p:nvSpPr>
          <p:cNvPr id="610" name="Google Shape;610;p90"/>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Reporting Expectations - 2022/2023</a:t>
            </a:r>
            <a:endParaRPr/>
          </a:p>
        </p:txBody>
      </p:sp>
      <p:sp>
        <p:nvSpPr>
          <p:cNvPr id="611" name="Google Shape;611;p90"/>
          <p:cNvSpPr txBox="1"/>
          <p:nvPr>
            <p:ph idx="2" type="body"/>
          </p:nvPr>
        </p:nvSpPr>
        <p:spPr>
          <a:xfrm>
            <a:off x="629841" y="2003821"/>
            <a:ext cx="3868500" cy="22356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Compliance</a:t>
            </a:r>
            <a:endParaRPr/>
          </a:p>
          <a:p>
            <a:pPr indent="-342900" lvl="0" marL="457200" rtl="0" algn="l">
              <a:spcBef>
                <a:spcPts val="0"/>
              </a:spcBef>
              <a:spcAft>
                <a:spcPts val="0"/>
              </a:spcAft>
              <a:buSzPts val="1800"/>
              <a:buChar char="●"/>
            </a:pPr>
            <a:r>
              <a:rPr lang="en"/>
              <a:t>Needs Assessment Process &amp; Goals</a:t>
            </a:r>
            <a:endParaRPr/>
          </a:p>
          <a:p>
            <a:pPr indent="-342900" lvl="0" marL="457200" rtl="0" algn="l">
              <a:spcBef>
                <a:spcPts val="0"/>
              </a:spcBef>
              <a:spcAft>
                <a:spcPts val="0"/>
              </a:spcAft>
              <a:buSzPts val="1800"/>
              <a:buChar char="●"/>
            </a:pPr>
            <a:r>
              <a:rPr lang="en"/>
              <a:t>Assurances</a:t>
            </a:r>
            <a:endParaRPr/>
          </a:p>
        </p:txBody>
      </p:sp>
      <p:sp>
        <p:nvSpPr>
          <p:cNvPr id="612" name="Google Shape;612;p90"/>
          <p:cNvSpPr txBox="1"/>
          <p:nvPr>
            <p:ph idx="3" type="body"/>
          </p:nvPr>
        </p:nvSpPr>
        <p:spPr>
          <a:xfrm>
            <a:off x="4629150" y="1260872"/>
            <a:ext cx="38874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Year 5 </a:t>
            </a:r>
            <a:endParaRPr/>
          </a:p>
        </p:txBody>
      </p:sp>
      <p:sp>
        <p:nvSpPr>
          <p:cNvPr id="613" name="Google Shape;613;p90"/>
          <p:cNvSpPr txBox="1"/>
          <p:nvPr>
            <p:ph idx="4" type="body"/>
          </p:nvPr>
        </p:nvSpPr>
        <p:spPr>
          <a:xfrm>
            <a:off x="4629150" y="2003821"/>
            <a:ext cx="3887400" cy="22356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Entire System Year 5 Report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91"/>
          <p:cNvSpPr txBox="1"/>
          <p:nvPr>
            <p:ph idx="1" type="body"/>
          </p:nvPr>
        </p:nvSpPr>
        <p:spPr>
          <a:xfrm>
            <a:off x="628650" y="1654951"/>
            <a:ext cx="7886700" cy="2485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u="sng">
                <a:solidFill>
                  <a:schemeClr val="accent1"/>
                </a:solidFill>
                <a:hlinkClick r:id="rId3">
                  <a:extLst>
                    <a:ext uri="{A12FA001-AC4F-418D-AE19-62706E023703}">
                      <ahyp:hlinkClr val="tx"/>
                    </a:ext>
                  </a:extLst>
                </a:hlinkClick>
              </a:rPr>
              <a:t>KESA Guidance Document </a:t>
            </a:r>
            <a:endParaRPr>
              <a:solidFill>
                <a:schemeClr val="accent1"/>
              </a:solidFill>
            </a:endParaRPr>
          </a:p>
          <a:p>
            <a:pPr indent="-317500" lvl="0" marL="457200" rtl="0" algn="l">
              <a:spcBef>
                <a:spcPts val="800"/>
              </a:spcBef>
              <a:spcAft>
                <a:spcPts val="0"/>
              </a:spcAft>
              <a:buSzPts val="1400"/>
              <a:buChar char="●"/>
            </a:pPr>
            <a:r>
              <a:rPr lang="en"/>
              <a:t>Phase Questions </a:t>
            </a:r>
            <a:endParaRPr/>
          </a:p>
          <a:p>
            <a:pPr indent="-317500" lvl="1" marL="914400" rtl="0" algn="l">
              <a:spcBef>
                <a:spcPts val="0"/>
              </a:spcBef>
              <a:spcAft>
                <a:spcPts val="0"/>
              </a:spcAft>
              <a:buSzPts val="1400"/>
              <a:buChar char="○"/>
            </a:pPr>
            <a:r>
              <a:rPr lang="en"/>
              <a:t>Pages 30-31</a:t>
            </a:r>
            <a:endParaRPr/>
          </a:p>
          <a:p>
            <a:pPr indent="0" lvl="0" marL="457200" rtl="0" algn="l">
              <a:spcBef>
                <a:spcPts val="800"/>
              </a:spcBef>
              <a:spcAft>
                <a:spcPts val="0"/>
              </a:spcAft>
              <a:buNone/>
            </a:pPr>
            <a:r>
              <a:t/>
            </a:r>
            <a:endParaRPr/>
          </a:p>
          <a:p>
            <a:pPr indent="-317500" lvl="0" marL="457200" rtl="0" algn="l">
              <a:spcBef>
                <a:spcPts val="800"/>
              </a:spcBef>
              <a:spcAft>
                <a:spcPts val="0"/>
              </a:spcAft>
              <a:buSzPts val="1400"/>
              <a:buChar char="●"/>
            </a:pPr>
            <a:r>
              <a:rPr lang="en"/>
              <a:t>Phase Rubric</a:t>
            </a:r>
            <a:endParaRPr/>
          </a:p>
          <a:p>
            <a:pPr indent="-317500" lvl="1" marL="914400" rtl="0" algn="l">
              <a:spcBef>
                <a:spcPts val="0"/>
              </a:spcBef>
              <a:spcAft>
                <a:spcPts val="0"/>
              </a:spcAft>
              <a:buSzPts val="1400"/>
              <a:buChar char="○"/>
            </a:pPr>
            <a:r>
              <a:rPr lang="en"/>
              <a:t>Pages 44-48</a:t>
            </a:r>
            <a:endParaRPr/>
          </a:p>
        </p:txBody>
      </p:sp>
      <p:sp>
        <p:nvSpPr>
          <p:cNvPr id="619" name="Google Shape;619;p9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Resource - Questions for the Continuous Improvement Process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92"/>
          <p:cNvSpPr txBox="1"/>
          <p:nvPr>
            <p:ph type="title"/>
          </p:nvPr>
        </p:nvSpPr>
        <p:spPr>
          <a:xfrm>
            <a:off x="629841" y="381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System Report</a:t>
            </a:r>
            <a:r>
              <a:rPr lang="en">
                <a:solidFill>
                  <a:schemeClr val="accent1"/>
                </a:solidFill>
              </a:rPr>
              <a:t> </a:t>
            </a:r>
            <a:r>
              <a:rPr lang="en"/>
              <a:t>Breakout - 20 Minutes</a:t>
            </a:r>
            <a:endParaRPr/>
          </a:p>
        </p:txBody>
      </p:sp>
      <p:sp>
        <p:nvSpPr>
          <p:cNvPr id="625" name="Google Shape;625;p92"/>
          <p:cNvSpPr txBox="1"/>
          <p:nvPr>
            <p:ph idx="1" type="body"/>
          </p:nvPr>
        </p:nvSpPr>
        <p:spPr>
          <a:xfrm>
            <a:off x="3887391" y="342901"/>
            <a:ext cx="4629300" cy="4053000"/>
          </a:xfrm>
          <a:prstGeom prst="rect">
            <a:avLst/>
          </a:prstGeom>
        </p:spPr>
        <p:txBody>
          <a:bodyPr anchorCtr="0" anchor="ctr" bIns="34275" lIns="68575" spcFirstLastPara="1" rIns="68575" wrap="square" tIns="34275">
            <a:normAutofit lnSpcReduction="20000"/>
          </a:bodyPr>
          <a:lstStyle/>
          <a:p>
            <a:pPr indent="0" lvl="0" marL="0" rtl="0" algn="l">
              <a:spcBef>
                <a:spcPts val="800"/>
              </a:spcBef>
              <a:spcAft>
                <a:spcPts val="0"/>
              </a:spcAft>
              <a:buNone/>
            </a:pPr>
            <a:r>
              <a:rPr lang="en" sz="2200" u="sng"/>
              <a:t>Discussion Questions-</a:t>
            </a:r>
            <a:endParaRPr sz="2200" u="sng"/>
          </a:p>
          <a:p>
            <a:pPr indent="-368300" lvl="0" marL="457200" rtl="0" algn="l">
              <a:spcBef>
                <a:spcPts val="800"/>
              </a:spcBef>
              <a:spcAft>
                <a:spcPts val="0"/>
              </a:spcAft>
              <a:buSzPts val="2200"/>
              <a:buChar char="●"/>
            </a:pPr>
            <a:r>
              <a:rPr lang="en" sz="2200"/>
              <a:t>What you do you notice? </a:t>
            </a:r>
            <a:endParaRPr sz="2200"/>
          </a:p>
          <a:p>
            <a:pPr indent="-368300" lvl="0" marL="457200" rtl="0" algn="l">
              <a:spcBef>
                <a:spcPts val="0"/>
              </a:spcBef>
              <a:spcAft>
                <a:spcPts val="0"/>
              </a:spcAft>
              <a:buSzPts val="2200"/>
              <a:buChar char="●"/>
            </a:pPr>
            <a:r>
              <a:rPr lang="en" sz="2200"/>
              <a:t>What do you wonder? </a:t>
            </a:r>
            <a:endParaRPr sz="2200"/>
          </a:p>
          <a:p>
            <a:pPr indent="-368300" lvl="0" marL="457200" rtl="0" algn="l">
              <a:spcBef>
                <a:spcPts val="0"/>
              </a:spcBef>
              <a:spcAft>
                <a:spcPts val="0"/>
              </a:spcAft>
              <a:buSzPts val="2200"/>
              <a:buChar char="●"/>
            </a:pPr>
            <a:r>
              <a:rPr lang="en" sz="2200"/>
              <a:t>What feedback do you have for the system? </a:t>
            </a:r>
            <a:endParaRPr sz="2200"/>
          </a:p>
          <a:p>
            <a:pPr indent="-368300" lvl="0" marL="457200" rtl="0" algn="l">
              <a:spcBef>
                <a:spcPts val="0"/>
              </a:spcBef>
              <a:spcAft>
                <a:spcPts val="0"/>
              </a:spcAft>
              <a:buSzPts val="2200"/>
              <a:buChar char="●"/>
            </a:pPr>
            <a:r>
              <a:rPr lang="en" sz="2200"/>
              <a:t>What actions might you recommend to the system based on your review?</a:t>
            </a:r>
            <a:endParaRPr sz="2200"/>
          </a:p>
          <a:p>
            <a:pPr indent="0" lvl="0" marL="0" rtl="0" algn="l">
              <a:spcBef>
                <a:spcPts val="800"/>
              </a:spcBef>
              <a:spcAft>
                <a:spcPts val="0"/>
              </a:spcAft>
              <a:buNone/>
            </a:pPr>
            <a:r>
              <a:t/>
            </a:r>
            <a:endParaRPr sz="2200"/>
          </a:p>
          <a:p>
            <a:pPr indent="0" lvl="0" marL="0" rtl="0" algn="l">
              <a:spcBef>
                <a:spcPts val="800"/>
              </a:spcBef>
              <a:spcAft>
                <a:spcPts val="0"/>
              </a:spcAft>
              <a:buNone/>
            </a:pPr>
            <a:r>
              <a:rPr lang="en" sz="2200" u="sng"/>
              <a:t>Process Questions-</a:t>
            </a:r>
            <a:endParaRPr sz="2200" u="sng"/>
          </a:p>
          <a:p>
            <a:pPr indent="-368300" lvl="0" marL="457200" rtl="0" algn="l">
              <a:spcBef>
                <a:spcPts val="800"/>
              </a:spcBef>
              <a:spcAft>
                <a:spcPts val="0"/>
              </a:spcAft>
              <a:buSzPts val="2200"/>
              <a:buChar char="●"/>
            </a:pPr>
            <a:r>
              <a:rPr lang="en" sz="2200"/>
              <a:t>Were any parts of the report confusing? </a:t>
            </a:r>
            <a:endParaRPr sz="2200"/>
          </a:p>
          <a:p>
            <a:pPr indent="-368300" lvl="0" marL="457200" rtl="0" algn="l">
              <a:spcBef>
                <a:spcPts val="0"/>
              </a:spcBef>
              <a:spcAft>
                <a:spcPts val="0"/>
              </a:spcAft>
              <a:buSzPts val="2200"/>
              <a:buChar char="●"/>
            </a:pPr>
            <a:r>
              <a:rPr lang="en" sz="2200"/>
              <a:t>What was easy/difficult about this?</a:t>
            </a:r>
            <a:endParaRPr sz="2200"/>
          </a:p>
        </p:txBody>
      </p:sp>
      <p:sp>
        <p:nvSpPr>
          <p:cNvPr id="626" name="Google Shape;626;p92"/>
          <p:cNvSpPr txBox="1"/>
          <p:nvPr>
            <p:ph idx="2"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1700"/>
              <a:t>State Board Outcomes</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rPr lang="en" sz="1700"/>
              <a:t>Foundational Structures</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rPr lang="en" sz="1700"/>
              <a:t>Needs Assessment Process &amp; Goals</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rPr lang="en" sz="1700" u="sng">
                <a:solidFill>
                  <a:schemeClr val="accent1"/>
                </a:solidFill>
                <a:hlinkClick r:id="rId4">
                  <a:extLst>
                    <a:ext uri="{A12FA001-AC4F-418D-AE19-62706E023703}">
                      <ahyp:hlinkClr val="tx"/>
                    </a:ext>
                  </a:extLst>
                </a:hlinkClick>
              </a:rPr>
              <a:t>Accountability Report</a:t>
            </a:r>
            <a:endParaRPr sz="1700">
              <a:solidFill>
                <a:schemeClr val="accen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93"/>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OVT Report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94"/>
          <p:cNvSpPr txBox="1"/>
          <p:nvPr>
            <p:ph idx="1" type="body"/>
          </p:nvPr>
        </p:nvSpPr>
        <p:spPr>
          <a:xfrm>
            <a:off x="628650" y="1268025"/>
            <a:ext cx="7957800" cy="3263400"/>
          </a:xfrm>
          <a:prstGeom prst="rect">
            <a:avLst/>
          </a:prstGeom>
          <a:noFill/>
          <a:ln>
            <a:noFill/>
          </a:ln>
        </p:spPr>
        <p:txBody>
          <a:bodyPr anchorCtr="0" anchor="t" bIns="34275" lIns="68575" spcFirstLastPara="1" rIns="68575" wrap="square" tIns="34275">
            <a:normAutofit/>
          </a:bodyPr>
          <a:lstStyle/>
          <a:p>
            <a:pPr indent="-298450" lvl="0" marL="342900" rtl="0" algn="l">
              <a:lnSpc>
                <a:spcPct val="150000"/>
              </a:lnSpc>
              <a:spcBef>
                <a:spcPts val="800"/>
              </a:spcBef>
              <a:spcAft>
                <a:spcPts val="0"/>
              </a:spcAft>
              <a:buSzPts val="2100"/>
              <a:buChar char="•"/>
            </a:pPr>
            <a:r>
              <a:rPr lang="en"/>
              <a:t>Purpose of Report</a:t>
            </a:r>
            <a:endParaRPr/>
          </a:p>
          <a:p>
            <a:pPr indent="-298450" lvl="0" marL="342900" rtl="0" algn="l">
              <a:lnSpc>
                <a:spcPct val="150000"/>
              </a:lnSpc>
              <a:spcBef>
                <a:spcPts val="800"/>
              </a:spcBef>
              <a:spcAft>
                <a:spcPts val="0"/>
              </a:spcAft>
              <a:buSzPts val="2100"/>
              <a:buChar char="•"/>
            </a:pPr>
            <a:r>
              <a:rPr lang="en"/>
              <a:t>Results Based Evidence</a:t>
            </a:r>
            <a:endParaRPr/>
          </a:p>
          <a:p>
            <a:pPr indent="-279400" lvl="1" marL="685800" rtl="0" algn="l">
              <a:lnSpc>
                <a:spcPct val="90000"/>
              </a:lnSpc>
              <a:spcBef>
                <a:spcPts val="400"/>
              </a:spcBef>
              <a:spcAft>
                <a:spcPts val="0"/>
              </a:spcAft>
              <a:buSzPts val="1800"/>
              <a:buChar char="•"/>
            </a:pPr>
            <a:r>
              <a:rPr lang="en" sz="2100"/>
              <a:t>Change as Evidenced by Data, Artifacts, and Narratives</a:t>
            </a:r>
            <a:endParaRPr/>
          </a:p>
          <a:p>
            <a:pPr indent="-298450" lvl="0" marL="342900" rtl="0" algn="l">
              <a:lnSpc>
                <a:spcPct val="150000"/>
              </a:lnSpc>
              <a:spcBef>
                <a:spcPts val="800"/>
              </a:spcBef>
              <a:spcAft>
                <a:spcPts val="0"/>
              </a:spcAft>
              <a:buSzPts val="2100"/>
              <a:buChar char="•"/>
            </a:pPr>
            <a:r>
              <a:rPr lang="en"/>
              <a:t>Growth Terms</a:t>
            </a:r>
            <a:endParaRPr/>
          </a:p>
        </p:txBody>
      </p:sp>
      <p:sp>
        <p:nvSpPr>
          <p:cNvPr id="638" name="Google Shape;638;p9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Writing the Report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5"/>
          <p:cNvSpPr txBox="1"/>
          <p:nvPr>
            <p:ph type="title"/>
          </p:nvPr>
        </p:nvSpPr>
        <p:spPr>
          <a:xfrm>
            <a:off x="472381" y="205383"/>
            <a:ext cx="5915100" cy="646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400"/>
              <a:buNone/>
            </a:pPr>
            <a:r>
              <a:rPr lang="en"/>
              <a:t>What Makes a Good Report</a:t>
            </a:r>
            <a:endParaRPr/>
          </a:p>
        </p:txBody>
      </p:sp>
      <p:sp>
        <p:nvSpPr>
          <p:cNvPr id="645" name="Google Shape;645;p95"/>
          <p:cNvSpPr txBox="1"/>
          <p:nvPr>
            <p:ph idx="1" type="body"/>
          </p:nvPr>
        </p:nvSpPr>
        <p:spPr>
          <a:xfrm>
            <a:off x="472381" y="1402854"/>
            <a:ext cx="2901300" cy="514500"/>
          </a:xfrm>
          <a:prstGeom prst="rect">
            <a:avLst/>
          </a:prstGeom>
          <a:noFill/>
          <a:ln>
            <a:noFill/>
          </a:ln>
        </p:spPr>
        <p:txBody>
          <a:bodyPr anchorCtr="0" anchor="b" bIns="34275" lIns="68575" spcFirstLastPara="1" rIns="68575" wrap="square" tIns="34275">
            <a:normAutofit fontScale="92500" lnSpcReduction="20000"/>
          </a:bodyPr>
          <a:lstStyle/>
          <a:p>
            <a:pPr indent="-165100" lvl="0" marL="342900" rtl="0" algn="l">
              <a:lnSpc>
                <a:spcPct val="90000"/>
              </a:lnSpc>
              <a:spcBef>
                <a:spcPts val="800"/>
              </a:spcBef>
              <a:spcAft>
                <a:spcPts val="0"/>
              </a:spcAft>
              <a:buSzPct val="100000"/>
              <a:buNone/>
            </a:pPr>
            <a:r>
              <a:rPr lang="en"/>
              <a:t>System					</a:t>
            </a:r>
            <a:endParaRPr/>
          </a:p>
        </p:txBody>
      </p:sp>
      <p:sp>
        <p:nvSpPr>
          <p:cNvPr id="646" name="Google Shape;646;p95"/>
          <p:cNvSpPr txBox="1"/>
          <p:nvPr>
            <p:ph idx="2" type="body"/>
          </p:nvPr>
        </p:nvSpPr>
        <p:spPr>
          <a:xfrm>
            <a:off x="627459" y="1725794"/>
            <a:ext cx="3868500" cy="2235600"/>
          </a:xfrm>
          <a:prstGeom prst="rect">
            <a:avLst/>
          </a:prstGeom>
          <a:noFill/>
          <a:ln>
            <a:noFill/>
          </a:ln>
        </p:spPr>
        <p:txBody>
          <a:bodyPr anchorCtr="0" anchor="t" bIns="34275" lIns="68575" spcFirstLastPara="1" rIns="68575" wrap="square" tIns="34275">
            <a:normAutofit fontScale="70000" lnSpcReduction="10000"/>
          </a:bodyPr>
          <a:lstStyle/>
          <a:p>
            <a:pPr indent="-280670" lvl="0" marL="342900" rtl="0" algn="l">
              <a:lnSpc>
                <a:spcPct val="90000"/>
              </a:lnSpc>
              <a:spcBef>
                <a:spcPts val="800"/>
              </a:spcBef>
              <a:spcAft>
                <a:spcPts val="0"/>
              </a:spcAft>
              <a:buSzPct val="144444"/>
              <a:buChar char="•"/>
            </a:pPr>
            <a:r>
              <a:rPr lang="en"/>
              <a:t>Clarity in writing</a:t>
            </a:r>
            <a:endParaRPr/>
          </a:p>
          <a:p>
            <a:pPr indent="-280670" lvl="0" marL="342900" rtl="0" algn="l">
              <a:lnSpc>
                <a:spcPct val="90000"/>
              </a:lnSpc>
              <a:spcBef>
                <a:spcPts val="800"/>
              </a:spcBef>
              <a:spcAft>
                <a:spcPts val="0"/>
              </a:spcAft>
              <a:buSzPct val="144444"/>
              <a:buChar char="•"/>
            </a:pPr>
            <a:r>
              <a:rPr lang="en"/>
              <a:t>Answers the question</a:t>
            </a:r>
            <a:endParaRPr/>
          </a:p>
          <a:p>
            <a:pPr indent="-280670" lvl="0" marL="342900" rtl="0" algn="l">
              <a:lnSpc>
                <a:spcPct val="90000"/>
              </a:lnSpc>
              <a:spcBef>
                <a:spcPts val="800"/>
              </a:spcBef>
              <a:spcAft>
                <a:spcPts val="0"/>
              </a:spcAft>
              <a:buSzPct val="144444"/>
              <a:buChar char="•"/>
            </a:pPr>
            <a:r>
              <a:rPr lang="en"/>
              <a:t>Examples/evidence/data</a:t>
            </a:r>
            <a:endParaRPr/>
          </a:p>
          <a:p>
            <a:pPr indent="-280670" lvl="0" marL="342900" rtl="0" algn="l">
              <a:lnSpc>
                <a:spcPct val="90000"/>
              </a:lnSpc>
              <a:spcBef>
                <a:spcPts val="800"/>
              </a:spcBef>
              <a:spcAft>
                <a:spcPts val="0"/>
              </a:spcAft>
              <a:buSzPct val="144444"/>
              <a:buChar char="•"/>
            </a:pPr>
            <a:r>
              <a:rPr lang="en"/>
              <a:t>Provides evidence of the system’s progress</a:t>
            </a:r>
            <a:endParaRPr/>
          </a:p>
          <a:p>
            <a:pPr indent="-280670" lvl="0" marL="342900" rtl="0" algn="l">
              <a:lnSpc>
                <a:spcPct val="90000"/>
              </a:lnSpc>
              <a:spcBef>
                <a:spcPts val="800"/>
              </a:spcBef>
              <a:spcAft>
                <a:spcPts val="0"/>
              </a:spcAft>
              <a:buSzPct val="144444"/>
              <a:buChar char="•"/>
            </a:pPr>
            <a:r>
              <a:rPr lang="en">
                <a:solidFill>
                  <a:srgbClr val="15254B"/>
                </a:solidFill>
              </a:rPr>
              <a:t>Builds on learning and progress</a:t>
            </a:r>
            <a:endParaRPr/>
          </a:p>
          <a:p>
            <a:pPr indent="-280670" lvl="0" marL="342900" rtl="0" algn="l">
              <a:lnSpc>
                <a:spcPct val="90000"/>
              </a:lnSpc>
              <a:spcBef>
                <a:spcPts val="800"/>
              </a:spcBef>
              <a:spcAft>
                <a:spcPts val="0"/>
              </a:spcAft>
              <a:buSzPct val="144444"/>
              <a:buChar char="•"/>
            </a:pPr>
            <a:r>
              <a:rPr lang="en">
                <a:solidFill>
                  <a:srgbClr val="15254B"/>
                </a:solidFill>
              </a:rPr>
              <a:t>Explains next steps</a:t>
            </a:r>
            <a:endParaRPr/>
          </a:p>
          <a:p>
            <a:pPr indent="-280670" lvl="0" marL="342900" rtl="0" algn="l">
              <a:lnSpc>
                <a:spcPct val="90000"/>
              </a:lnSpc>
              <a:spcBef>
                <a:spcPts val="800"/>
              </a:spcBef>
              <a:spcAft>
                <a:spcPts val="0"/>
              </a:spcAft>
              <a:buSzPct val="144444"/>
              <a:buChar char="•"/>
            </a:pPr>
            <a:r>
              <a:rPr lang="en">
                <a:solidFill>
                  <a:srgbClr val="15254B"/>
                </a:solidFill>
              </a:rPr>
              <a:t>Writes for the OVT</a:t>
            </a:r>
            <a:endParaRPr/>
          </a:p>
        </p:txBody>
      </p:sp>
      <p:sp>
        <p:nvSpPr>
          <p:cNvPr id="647" name="Google Shape;647;p95"/>
          <p:cNvSpPr txBox="1"/>
          <p:nvPr>
            <p:ph idx="3" type="body"/>
          </p:nvPr>
        </p:nvSpPr>
        <p:spPr>
          <a:xfrm>
            <a:off x="4645819" y="1339733"/>
            <a:ext cx="3887400" cy="685800"/>
          </a:xfrm>
          <a:prstGeom prst="rect">
            <a:avLst/>
          </a:prstGeom>
          <a:noFill/>
          <a:ln>
            <a:noFill/>
          </a:ln>
        </p:spPr>
        <p:txBody>
          <a:bodyPr anchorCtr="0" anchor="b" bIns="34275" lIns="68575" spcFirstLastPara="1" rIns="68575" wrap="square" tIns="34275">
            <a:normAutofit lnSpcReduction="10000"/>
          </a:bodyPr>
          <a:lstStyle/>
          <a:p>
            <a:pPr indent="-165100" lvl="0" marL="342900" rtl="0" algn="l">
              <a:lnSpc>
                <a:spcPct val="90000"/>
              </a:lnSpc>
              <a:spcBef>
                <a:spcPts val="800"/>
              </a:spcBef>
              <a:spcAft>
                <a:spcPts val="0"/>
              </a:spcAft>
              <a:buSzPts val="2100"/>
              <a:buNone/>
            </a:pPr>
            <a:r>
              <a:rPr lang="en"/>
              <a:t>OVT </a:t>
            </a:r>
            <a:endParaRPr/>
          </a:p>
          <a:p>
            <a:pPr indent="-165100" lvl="0" marL="342900" rtl="0" algn="l">
              <a:lnSpc>
                <a:spcPct val="90000"/>
              </a:lnSpc>
              <a:spcBef>
                <a:spcPts val="800"/>
              </a:spcBef>
              <a:spcAft>
                <a:spcPts val="0"/>
              </a:spcAft>
              <a:buSzPts val="2100"/>
              <a:buNone/>
            </a:pPr>
            <a:r>
              <a:t/>
            </a:r>
            <a:endParaRPr/>
          </a:p>
        </p:txBody>
      </p:sp>
      <p:sp>
        <p:nvSpPr>
          <p:cNvPr id="648" name="Google Shape;648;p95"/>
          <p:cNvSpPr txBox="1"/>
          <p:nvPr>
            <p:ph idx="4" type="body"/>
          </p:nvPr>
        </p:nvSpPr>
        <p:spPr>
          <a:xfrm>
            <a:off x="4572000" y="1725794"/>
            <a:ext cx="3887400" cy="2235600"/>
          </a:xfrm>
          <a:prstGeom prst="rect">
            <a:avLst/>
          </a:prstGeom>
          <a:noFill/>
          <a:ln>
            <a:noFill/>
          </a:ln>
        </p:spPr>
        <p:txBody>
          <a:bodyPr anchorCtr="0" anchor="t" bIns="34275" lIns="68575" spcFirstLastPara="1" rIns="68575" wrap="square" tIns="34275">
            <a:noAutofit/>
          </a:bodyPr>
          <a:lstStyle/>
          <a:p>
            <a:pPr indent="-274955" lvl="0" marL="342900" rtl="0" algn="l">
              <a:lnSpc>
                <a:spcPct val="80000"/>
              </a:lnSpc>
              <a:spcBef>
                <a:spcPts val="800"/>
              </a:spcBef>
              <a:spcAft>
                <a:spcPts val="0"/>
              </a:spcAft>
              <a:buSzPts val="1730"/>
              <a:buChar char="•"/>
            </a:pPr>
            <a:r>
              <a:rPr lang="en" sz="1290"/>
              <a:t>Clarity in writing</a:t>
            </a:r>
            <a:endParaRPr sz="1290"/>
          </a:p>
          <a:p>
            <a:pPr indent="-274955" lvl="0" marL="342900" rtl="0" algn="l">
              <a:lnSpc>
                <a:spcPct val="80000"/>
              </a:lnSpc>
              <a:spcBef>
                <a:spcPts val="800"/>
              </a:spcBef>
              <a:spcAft>
                <a:spcPts val="0"/>
              </a:spcAft>
              <a:buSzPts val="1730"/>
              <a:buChar char="•"/>
            </a:pPr>
            <a:r>
              <a:rPr lang="en" sz="1290"/>
              <a:t>Answers the question</a:t>
            </a:r>
            <a:endParaRPr sz="1290"/>
          </a:p>
          <a:p>
            <a:pPr indent="-274955" lvl="0" marL="342900" rtl="0" algn="l">
              <a:lnSpc>
                <a:spcPct val="80000"/>
              </a:lnSpc>
              <a:spcBef>
                <a:spcPts val="800"/>
              </a:spcBef>
              <a:spcAft>
                <a:spcPts val="0"/>
              </a:spcAft>
              <a:buSzPts val="1730"/>
              <a:buChar char="•"/>
            </a:pPr>
            <a:r>
              <a:rPr lang="en" sz="1290"/>
              <a:t>Examples/evidence/data</a:t>
            </a:r>
            <a:endParaRPr sz="1290"/>
          </a:p>
          <a:p>
            <a:pPr indent="-274955" lvl="0" marL="342900" rtl="0" algn="l">
              <a:lnSpc>
                <a:spcPct val="80000"/>
              </a:lnSpc>
              <a:spcBef>
                <a:spcPts val="800"/>
              </a:spcBef>
              <a:spcAft>
                <a:spcPts val="0"/>
              </a:spcAft>
              <a:buSzPts val="1730"/>
              <a:buChar char="•"/>
            </a:pPr>
            <a:r>
              <a:rPr lang="en" sz="1290"/>
              <a:t>Provides observations of the system’s progress</a:t>
            </a:r>
            <a:endParaRPr sz="1290"/>
          </a:p>
          <a:p>
            <a:pPr indent="-274955" lvl="0" marL="342900" rtl="0" algn="l">
              <a:lnSpc>
                <a:spcPct val="80000"/>
              </a:lnSpc>
              <a:spcBef>
                <a:spcPts val="800"/>
              </a:spcBef>
              <a:spcAft>
                <a:spcPts val="0"/>
              </a:spcAft>
              <a:buSzPts val="1730"/>
              <a:buChar char="•"/>
            </a:pPr>
            <a:r>
              <a:rPr lang="en" sz="1290">
                <a:solidFill>
                  <a:srgbClr val="15254B"/>
                </a:solidFill>
              </a:rPr>
              <a:t>Highlights decisions, discussions and interviews</a:t>
            </a:r>
            <a:endParaRPr sz="1290"/>
          </a:p>
          <a:p>
            <a:pPr indent="-274955" lvl="0" marL="342900" rtl="0" algn="l">
              <a:lnSpc>
                <a:spcPct val="80000"/>
              </a:lnSpc>
              <a:spcBef>
                <a:spcPts val="800"/>
              </a:spcBef>
              <a:spcAft>
                <a:spcPts val="0"/>
              </a:spcAft>
              <a:buSzPts val="1730"/>
              <a:buChar char="•"/>
            </a:pPr>
            <a:r>
              <a:rPr lang="en" sz="1290"/>
              <a:t>Provides support…Where to next</a:t>
            </a:r>
            <a:endParaRPr sz="1290"/>
          </a:p>
          <a:p>
            <a:pPr indent="-274955" lvl="0" marL="342900" rtl="0" algn="l">
              <a:lnSpc>
                <a:spcPct val="80000"/>
              </a:lnSpc>
              <a:spcBef>
                <a:spcPts val="800"/>
              </a:spcBef>
              <a:spcAft>
                <a:spcPts val="0"/>
              </a:spcAft>
              <a:buSzPts val="1730"/>
              <a:buChar char="•"/>
            </a:pPr>
            <a:r>
              <a:rPr lang="en" sz="1290"/>
              <a:t>Summarizes visit</a:t>
            </a:r>
            <a:endParaRPr sz="1290"/>
          </a:p>
          <a:p>
            <a:pPr indent="-274955" lvl="0" marL="342900" rtl="0" algn="l">
              <a:lnSpc>
                <a:spcPct val="80000"/>
              </a:lnSpc>
              <a:spcBef>
                <a:spcPts val="800"/>
              </a:spcBef>
              <a:spcAft>
                <a:spcPts val="0"/>
              </a:spcAft>
              <a:buSzPts val="1730"/>
              <a:buChar char="•"/>
            </a:pPr>
            <a:r>
              <a:rPr lang="en" sz="1290"/>
              <a:t>Writes to both system and Accreditation Review Council</a:t>
            </a:r>
            <a:endParaRPr sz="129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2" name="Shape 652"/>
        <p:cNvGrpSpPr/>
        <p:nvPr/>
      </p:nvGrpSpPr>
      <p:grpSpPr>
        <a:xfrm>
          <a:off x="0" y="0"/>
          <a:ext cx="0" cy="0"/>
          <a:chOff x="0" y="0"/>
          <a:chExt cx="0" cy="0"/>
        </a:xfrm>
      </p:grpSpPr>
      <p:sp>
        <p:nvSpPr>
          <p:cNvPr id="653" name="Google Shape;653;p96"/>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OVT Report - Activity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7" name="Shape 657"/>
        <p:cNvGrpSpPr/>
        <p:nvPr/>
      </p:nvGrpSpPr>
      <p:grpSpPr>
        <a:xfrm>
          <a:off x="0" y="0"/>
          <a:ext cx="0" cy="0"/>
          <a:chOff x="0" y="0"/>
          <a:chExt cx="0" cy="0"/>
        </a:xfrm>
      </p:grpSpPr>
      <p:sp>
        <p:nvSpPr>
          <p:cNvPr id="658" name="Google Shape;658;p97"/>
          <p:cNvSpPr txBox="1"/>
          <p:nvPr>
            <p:ph type="title"/>
          </p:nvPr>
        </p:nvSpPr>
        <p:spPr>
          <a:xfrm>
            <a:off x="629841" y="381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OVT Report</a:t>
            </a:r>
            <a:r>
              <a:rPr lang="en">
                <a:solidFill>
                  <a:schemeClr val="accent1"/>
                </a:solidFill>
              </a:rPr>
              <a:t> </a:t>
            </a:r>
            <a:r>
              <a:rPr lang="en"/>
              <a:t>Breakout - 20 Minutes</a:t>
            </a:r>
            <a:endParaRPr/>
          </a:p>
        </p:txBody>
      </p:sp>
      <p:sp>
        <p:nvSpPr>
          <p:cNvPr id="659" name="Google Shape;659;p97"/>
          <p:cNvSpPr txBox="1"/>
          <p:nvPr>
            <p:ph idx="1" type="body"/>
          </p:nvPr>
        </p:nvSpPr>
        <p:spPr>
          <a:xfrm>
            <a:off x="3887391" y="342901"/>
            <a:ext cx="4629300" cy="4053000"/>
          </a:xfrm>
          <a:prstGeom prst="rect">
            <a:avLst/>
          </a:prstGeom>
        </p:spPr>
        <p:txBody>
          <a:bodyPr anchorCtr="0" anchor="ctr" bIns="34275" lIns="68575" spcFirstLastPara="1" rIns="68575" wrap="square" tIns="34275">
            <a:normAutofit lnSpcReduction="20000"/>
          </a:bodyPr>
          <a:lstStyle/>
          <a:p>
            <a:pPr indent="0" lvl="0" marL="0" rtl="0" algn="l">
              <a:spcBef>
                <a:spcPts val="800"/>
              </a:spcBef>
              <a:spcAft>
                <a:spcPts val="0"/>
              </a:spcAft>
              <a:buNone/>
            </a:pPr>
            <a:r>
              <a:rPr lang="en" sz="2200" u="sng"/>
              <a:t>Discussion Questions-</a:t>
            </a:r>
            <a:endParaRPr sz="2200" u="sng"/>
          </a:p>
          <a:p>
            <a:pPr indent="-368300" lvl="0" marL="457200" rtl="0" algn="l">
              <a:spcBef>
                <a:spcPts val="800"/>
              </a:spcBef>
              <a:spcAft>
                <a:spcPts val="0"/>
              </a:spcAft>
              <a:buSzPts val="2200"/>
              <a:buChar char="●"/>
            </a:pPr>
            <a:r>
              <a:rPr lang="en" sz="2200"/>
              <a:t>What you do you notice? Strengths?  </a:t>
            </a:r>
            <a:endParaRPr sz="2200"/>
          </a:p>
          <a:p>
            <a:pPr indent="-368300" lvl="0" marL="457200" rtl="0" algn="l">
              <a:spcBef>
                <a:spcPts val="0"/>
              </a:spcBef>
              <a:spcAft>
                <a:spcPts val="0"/>
              </a:spcAft>
              <a:buSzPts val="2200"/>
              <a:buChar char="●"/>
            </a:pPr>
            <a:r>
              <a:rPr lang="en" sz="2200"/>
              <a:t>What do you wonder? </a:t>
            </a:r>
            <a:r>
              <a:rPr lang="en" sz="2200"/>
              <a:t>Opportunities</a:t>
            </a:r>
            <a:r>
              <a:rPr lang="en" sz="2200"/>
              <a:t>?</a:t>
            </a:r>
            <a:endParaRPr sz="2200"/>
          </a:p>
          <a:p>
            <a:pPr indent="-368300" lvl="0" marL="457200" rtl="0" algn="l">
              <a:spcBef>
                <a:spcPts val="0"/>
              </a:spcBef>
              <a:spcAft>
                <a:spcPts val="0"/>
              </a:spcAft>
              <a:buSzPts val="2200"/>
              <a:buChar char="●"/>
            </a:pPr>
            <a:r>
              <a:rPr lang="en" sz="2200"/>
              <a:t>What additional information might this report need?/How might this report be improved?</a:t>
            </a:r>
            <a:endParaRPr sz="2200"/>
          </a:p>
          <a:p>
            <a:pPr indent="0" lvl="0" marL="0" rtl="0" algn="l">
              <a:spcBef>
                <a:spcPts val="800"/>
              </a:spcBef>
              <a:spcAft>
                <a:spcPts val="0"/>
              </a:spcAft>
              <a:buNone/>
            </a:pPr>
            <a:r>
              <a:t/>
            </a:r>
            <a:endParaRPr sz="2200"/>
          </a:p>
          <a:p>
            <a:pPr indent="0" lvl="0" marL="0" rtl="0" algn="l">
              <a:spcBef>
                <a:spcPts val="800"/>
              </a:spcBef>
              <a:spcAft>
                <a:spcPts val="0"/>
              </a:spcAft>
              <a:buNone/>
            </a:pPr>
            <a:r>
              <a:rPr lang="en" sz="2200" u="sng"/>
              <a:t>Process Questions-</a:t>
            </a:r>
            <a:endParaRPr sz="2200" u="sng"/>
          </a:p>
          <a:p>
            <a:pPr indent="-368300" lvl="0" marL="457200" rtl="0" algn="l">
              <a:spcBef>
                <a:spcPts val="800"/>
              </a:spcBef>
              <a:spcAft>
                <a:spcPts val="0"/>
              </a:spcAft>
              <a:buSzPts val="2200"/>
              <a:buChar char="●"/>
            </a:pPr>
            <a:r>
              <a:rPr lang="en" sz="2200"/>
              <a:t>How does this help you as you move forward as an OVT Chair</a:t>
            </a:r>
            <a:r>
              <a:rPr lang="en" sz="2200"/>
              <a:t>? </a:t>
            </a:r>
            <a:endParaRPr sz="2200"/>
          </a:p>
          <a:p>
            <a:pPr indent="-368300" lvl="0" marL="457200" rtl="0" algn="l">
              <a:spcBef>
                <a:spcPts val="0"/>
              </a:spcBef>
              <a:spcAft>
                <a:spcPts val="0"/>
              </a:spcAft>
              <a:buSzPts val="2200"/>
              <a:buChar char="●"/>
            </a:pPr>
            <a:r>
              <a:rPr lang="en" sz="2200"/>
              <a:t>What was easy/difficult about this?</a:t>
            </a:r>
            <a:endParaRPr sz="2200"/>
          </a:p>
        </p:txBody>
      </p:sp>
      <p:sp>
        <p:nvSpPr>
          <p:cNvPr id="660" name="Google Shape;660;p97"/>
          <p:cNvSpPr txBox="1"/>
          <p:nvPr>
            <p:ph idx="2"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000"/>
              <a:t>State Board Outcomes</a:t>
            </a:r>
            <a:endParaRPr sz="2000"/>
          </a:p>
          <a:p>
            <a:pPr indent="0" lvl="0" marL="0" rtl="0" algn="l">
              <a:spcBef>
                <a:spcPts val="800"/>
              </a:spcBef>
              <a:spcAft>
                <a:spcPts val="0"/>
              </a:spcAft>
              <a:buNone/>
            </a:pPr>
            <a:r>
              <a:t/>
            </a:r>
            <a:endParaRPr sz="2000"/>
          </a:p>
          <a:p>
            <a:pPr indent="0" lvl="0" marL="0" rtl="0" algn="l">
              <a:spcBef>
                <a:spcPts val="800"/>
              </a:spcBef>
              <a:spcAft>
                <a:spcPts val="0"/>
              </a:spcAft>
              <a:buNone/>
            </a:pPr>
            <a:r>
              <a:rPr lang="en" sz="2000"/>
              <a:t>Foundational Structures</a:t>
            </a:r>
            <a:endParaRPr sz="2000"/>
          </a:p>
          <a:p>
            <a:pPr indent="0" lvl="0" marL="0" rtl="0" algn="l">
              <a:spcBef>
                <a:spcPts val="800"/>
              </a:spcBef>
              <a:spcAft>
                <a:spcPts val="0"/>
              </a:spcAft>
              <a:buNone/>
            </a:pPr>
            <a:r>
              <a:t/>
            </a:r>
            <a:endParaRPr sz="2000"/>
          </a:p>
          <a:p>
            <a:pPr indent="0" lvl="0" marL="0" rtl="0" algn="l">
              <a:spcBef>
                <a:spcPts val="800"/>
              </a:spcBef>
              <a:spcAft>
                <a:spcPts val="0"/>
              </a:spcAft>
              <a:buNone/>
            </a:pPr>
            <a:r>
              <a:rPr lang="en" sz="2000"/>
              <a:t>Needs Assessment Process &amp; Goals</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5" name="Shape 345"/>
        <p:cNvGrpSpPr/>
        <p:nvPr/>
      </p:nvGrpSpPr>
      <p:grpSpPr>
        <a:xfrm>
          <a:off x="0" y="0"/>
          <a:ext cx="0" cy="0"/>
          <a:chOff x="0" y="0"/>
          <a:chExt cx="0" cy="0"/>
        </a:xfrm>
      </p:grpSpPr>
      <p:sp>
        <p:nvSpPr>
          <p:cNvPr id="346" name="Google Shape;346;p53"/>
          <p:cNvSpPr txBox="1"/>
          <p:nvPr>
            <p:ph idx="1" type="body"/>
          </p:nvPr>
        </p:nvSpPr>
        <p:spPr>
          <a:xfrm>
            <a:off x="471500" y="1111975"/>
            <a:ext cx="5915100" cy="3449400"/>
          </a:xfrm>
          <a:prstGeom prst="rect">
            <a:avLst/>
          </a:prstGeom>
          <a:noFill/>
          <a:ln>
            <a:noFill/>
          </a:ln>
        </p:spPr>
        <p:txBody>
          <a:bodyPr anchorCtr="0" anchor="t" bIns="34275" lIns="68575" spcFirstLastPara="1" rIns="68575" wrap="square" tIns="34275">
            <a:normAutofit fontScale="85000" lnSpcReduction="20000"/>
          </a:bodyPr>
          <a:lstStyle/>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ADT: Accreditation &amp; Design Team </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KESA:  Kansas Education Systems Accreditation</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OVT: Outside Visitation Team</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AAC:  Accreditation Advisory Council</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ARC:  Accreditation Review Council</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BLT: Building Leadership Team</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DLT: District Leadership Team</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BSC: Building Site Council</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DSC: District Site Council</a:t>
            </a:r>
            <a:endParaRPr>
              <a:latin typeface="Open Sans Light"/>
              <a:ea typeface="Open Sans Light"/>
              <a:cs typeface="Open Sans Light"/>
              <a:sym typeface="Open Sans Light"/>
            </a:endParaRPr>
          </a:p>
        </p:txBody>
      </p:sp>
      <p:sp>
        <p:nvSpPr>
          <p:cNvPr id="347" name="Google Shape;347;p53"/>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Acronyms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8"/>
          <p:cNvSpPr txBox="1"/>
          <p:nvPr>
            <p:ph type="title"/>
          </p:nvPr>
        </p:nvSpPr>
        <p:spPr>
          <a:xfrm>
            <a:off x="471488" y="1555998"/>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Open Sans SemiBold"/>
              <a:buNone/>
            </a:pPr>
            <a:r>
              <a:rPr lang="en"/>
              <a:t>Resources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99"/>
          <p:cNvSpPr txBox="1"/>
          <p:nvPr>
            <p:ph type="title"/>
          </p:nvPr>
        </p:nvSpPr>
        <p:spPr>
          <a:xfrm>
            <a:off x="753291" y="114300"/>
            <a:ext cx="2949000" cy="12003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sz="3000"/>
              <a:t>OVT Contact Sheet</a:t>
            </a:r>
            <a:endParaRPr sz="3000"/>
          </a:p>
        </p:txBody>
      </p:sp>
      <p:sp>
        <p:nvSpPr>
          <p:cNvPr id="672" name="Google Shape;672;p99"/>
          <p:cNvSpPr txBox="1"/>
          <p:nvPr>
            <p:ph idx="2" type="body"/>
          </p:nvPr>
        </p:nvSpPr>
        <p:spPr>
          <a:xfrm>
            <a:off x="629850" y="1543050"/>
            <a:ext cx="3195900" cy="2858700"/>
          </a:xfrm>
          <a:prstGeom prst="rect">
            <a:avLst/>
          </a:prstGeom>
        </p:spPr>
        <p:txBody>
          <a:bodyPr anchorCtr="0" anchor="t" bIns="34275" lIns="68575" spcFirstLastPara="1" rIns="68575" wrap="square" tIns="34275">
            <a:normAutofit fontScale="25000" lnSpcReduction="20000"/>
          </a:bodyPr>
          <a:lstStyle/>
          <a:p>
            <a:pPr indent="0" lvl="0" marL="0" rtl="0" algn="ctr">
              <a:lnSpc>
                <a:spcPct val="100000"/>
              </a:lnSpc>
              <a:spcBef>
                <a:spcPts val="800"/>
              </a:spcBef>
              <a:spcAft>
                <a:spcPts val="0"/>
              </a:spcAft>
              <a:buNone/>
            </a:pPr>
            <a:r>
              <a:rPr lang="en" sz="10400"/>
              <a:t>Complete this google form so that you can be added to our contact list.</a:t>
            </a:r>
            <a:endParaRPr sz="10400"/>
          </a:p>
          <a:p>
            <a:pPr indent="0" lvl="0" marL="0" rtl="0" algn="ctr">
              <a:lnSpc>
                <a:spcPct val="100000"/>
              </a:lnSpc>
              <a:spcBef>
                <a:spcPts val="800"/>
              </a:spcBef>
              <a:spcAft>
                <a:spcPts val="0"/>
              </a:spcAft>
              <a:buNone/>
            </a:pPr>
            <a:r>
              <a:t/>
            </a:r>
            <a:endParaRPr sz="10400"/>
          </a:p>
          <a:p>
            <a:pPr indent="0" lvl="0" marL="0" rtl="0" algn="ctr">
              <a:lnSpc>
                <a:spcPct val="100000"/>
              </a:lnSpc>
              <a:spcBef>
                <a:spcPts val="800"/>
              </a:spcBef>
              <a:spcAft>
                <a:spcPts val="0"/>
              </a:spcAft>
              <a:buNone/>
            </a:pPr>
            <a:r>
              <a:rPr lang="en" sz="10400" u="sng">
                <a:solidFill>
                  <a:schemeClr val="accent1"/>
                </a:solidFill>
                <a:hlinkClick r:id="rId3">
                  <a:extLst>
                    <a:ext uri="{A12FA001-AC4F-418D-AE19-62706E023703}">
                      <ahyp:hlinkClr val="tx"/>
                    </a:ext>
                  </a:extLst>
                </a:hlinkClick>
              </a:rPr>
              <a:t>https://forms.gle/aYKFXqymakcfhmgB8</a:t>
            </a:r>
            <a:r>
              <a:rPr lang="en">
                <a:solidFill>
                  <a:schemeClr val="accent1"/>
                </a:solidFill>
              </a:rPr>
              <a:t> </a:t>
            </a:r>
            <a:endParaRPr>
              <a:solidFill>
                <a:schemeClr val="accent1"/>
              </a:solidFill>
            </a:endParaRPr>
          </a:p>
          <a:p>
            <a:pPr indent="0" lvl="0" marL="0" rtl="0" algn="ctr">
              <a:lnSpc>
                <a:spcPct val="100000"/>
              </a:lnSpc>
              <a:spcBef>
                <a:spcPts val="800"/>
              </a:spcBef>
              <a:spcAft>
                <a:spcPts val="0"/>
              </a:spcAft>
              <a:buNone/>
            </a:pPr>
            <a:r>
              <a:t/>
            </a:r>
            <a:endParaRPr/>
          </a:p>
          <a:p>
            <a:pPr indent="0" lvl="0" marL="0" rtl="0" algn="ctr">
              <a:lnSpc>
                <a:spcPct val="100000"/>
              </a:lnSpc>
              <a:spcBef>
                <a:spcPts val="800"/>
              </a:spcBef>
              <a:spcAft>
                <a:spcPts val="0"/>
              </a:spcAft>
              <a:buNone/>
            </a:pPr>
            <a:r>
              <a:t/>
            </a:r>
            <a:endParaRPr/>
          </a:p>
          <a:p>
            <a:pPr indent="0" lvl="0" marL="0" rtl="0" algn="ctr">
              <a:lnSpc>
                <a:spcPct val="100000"/>
              </a:lnSpc>
              <a:spcBef>
                <a:spcPts val="800"/>
              </a:spcBef>
              <a:spcAft>
                <a:spcPts val="0"/>
              </a:spcAft>
              <a:buNone/>
            </a:pPr>
            <a:r>
              <a:rPr lang="en" sz="5600"/>
              <a:t>Link to the </a:t>
            </a:r>
            <a:r>
              <a:rPr lang="en" sz="5600" u="sng">
                <a:solidFill>
                  <a:schemeClr val="accent1"/>
                </a:solidFill>
                <a:hlinkClick r:id="rId4">
                  <a:extLst>
                    <a:ext uri="{A12FA001-AC4F-418D-AE19-62706E023703}">
                      <ahyp:hlinkClr val="tx"/>
                    </a:ext>
                  </a:extLst>
                </a:hlinkClick>
              </a:rPr>
              <a:t>current contact list</a:t>
            </a:r>
            <a:r>
              <a:rPr lang="en" sz="5600"/>
              <a:t>.  </a:t>
            </a:r>
            <a:endParaRPr sz="5600"/>
          </a:p>
          <a:p>
            <a:pPr indent="0" lvl="0" marL="0" rtl="0" algn="ctr">
              <a:lnSpc>
                <a:spcPct val="100000"/>
              </a:lnSpc>
              <a:spcBef>
                <a:spcPts val="800"/>
              </a:spcBef>
              <a:spcAft>
                <a:spcPts val="0"/>
              </a:spcAft>
              <a:buNone/>
            </a:pPr>
            <a:r>
              <a:t/>
            </a:r>
            <a:endParaRPr/>
          </a:p>
          <a:p>
            <a:pPr indent="0" lvl="0" marL="0" rtl="0" algn="ctr">
              <a:lnSpc>
                <a:spcPct val="100000"/>
              </a:lnSpc>
              <a:spcBef>
                <a:spcPts val="800"/>
              </a:spcBef>
              <a:spcAft>
                <a:spcPts val="0"/>
              </a:spcAft>
              <a:buNone/>
            </a:pPr>
            <a:r>
              <a:t/>
            </a:r>
            <a:endParaRPr/>
          </a:p>
        </p:txBody>
      </p:sp>
      <p:pic>
        <p:nvPicPr>
          <p:cNvPr id="673" name="Google Shape;673;p99"/>
          <p:cNvPicPr preferRelativeResize="0"/>
          <p:nvPr/>
        </p:nvPicPr>
        <p:blipFill>
          <a:blip r:embed="rId5">
            <a:alphaModFix/>
          </a:blip>
          <a:stretch>
            <a:fillRect/>
          </a:stretch>
        </p:blipFill>
        <p:spPr>
          <a:xfrm>
            <a:off x="4533775" y="910350"/>
            <a:ext cx="4321925" cy="3220849"/>
          </a:xfrm>
          <a:prstGeom prst="rect">
            <a:avLst/>
          </a:prstGeom>
          <a:noFill/>
          <a:ln cap="flat" cmpd="sng" w="9525">
            <a:solidFill>
              <a:schemeClr val="accent2"/>
            </a:solidFill>
            <a:prstDash val="solid"/>
            <a:round/>
            <a:headEnd len="sm" w="sm" type="none"/>
            <a:tailEnd len="sm" w="sm" type="none"/>
          </a:ln>
          <a:effectLst>
            <a:outerShdw blurRad="57150" rotWithShape="0" algn="bl" dir="6600000" dist="114300">
              <a:srgbClr val="000000">
                <a:alpha val="5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00"/>
          <p:cNvSpPr txBox="1"/>
          <p:nvPr>
            <p:ph idx="1" type="body"/>
          </p:nvPr>
        </p:nvSpPr>
        <p:spPr>
          <a:xfrm>
            <a:off x="628650" y="1268015"/>
            <a:ext cx="7886700" cy="3364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2100"/>
              <a:buNone/>
            </a:pPr>
            <a:r>
              <a:rPr lang="en">
                <a:solidFill>
                  <a:srgbClr val="002060"/>
                </a:solidFill>
              </a:rPr>
              <a:t>Provides guidance and examples of the questions from the KESA Authenticated Application for:</a:t>
            </a:r>
            <a:endParaRPr/>
          </a:p>
          <a:p>
            <a:pPr indent="-260350" lvl="1" marL="520700" rtl="0" algn="l">
              <a:lnSpc>
                <a:spcPct val="90000"/>
              </a:lnSpc>
              <a:spcBef>
                <a:spcPts val="400"/>
              </a:spcBef>
              <a:spcAft>
                <a:spcPts val="0"/>
              </a:spcAft>
              <a:buSzPts val="2100"/>
              <a:buChar char="•"/>
            </a:pPr>
            <a:r>
              <a:rPr lang="en" sz="2100">
                <a:solidFill>
                  <a:srgbClr val="002060"/>
                </a:solidFill>
              </a:rPr>
              <a:t>System members</a:t>
            </a:r>
            <a:endParaRPr/>
          </a:p>
          <a:p>
            <a:pPr indent="-260350" lvl="1" marL="520700" rtl="0" algn="l">
              <a:lnSpc>
                <a:spcPct val="90000"/>
              </a:lnSpc>
              <a:spcBef>
                <a:spcPts val="400"/>
              </a:spcBef>
              <a:spcAft>
                <a:spcPts val="0"/>
              </a:spcAft>
              <a:buSzPts val="2100"/>
              <a:buChar char="•"/>
            </a:pPr>
            <a:r>
              <a:rPr lang="en" sz="2100">
                <a:solidFill>
                  <a:srgbClr val="002060"/>
                </a:solidFill>
              </a:rPr>
              <a:t>OVT chair</a:t>
            </a:r>
            <a:endParaRPr/>
          </a:p>
          <a:p>
            <a:pPr indent="-260350" lvl="1" marL="520700" rtl="0" algn="l">
              <a:lnSpc>
                <a:spcPct val="90000"/>
              </a:lnSpc>
              <a:spcBef>
                <a:spcPts val="400"/>
              </a:spcBef>
              <a:spcAft>
                <a:spcPts val="0"/>
              </a:spcAft>
              <a:buSzPts val="2100"/>
              <a:buChar char="•"/>
            </a:pPr>
            <a:r>
              <a:rPr lang="en" sz="2100">
                <a:solidFill>
                  <a:srgbClr val="002060"/>
                </a:solidFill>
              </a:rPr>
              <a:t>OVT members</a:t>
            </a:r>
            <a:endParaRPr/>
          </a:p>
          <a:p>
            <a:pPr indent="-260350" lvl="1" marL="520700" rtl="0" algn="l">
              <a:lnSpc>
                <a:spcPct val="90000"/>
              </a:lnSpc>
              <a:spcBef>
                <a:spcPts val="400"/>
              </a:spcBef>
              <a:spcAft>
                <a:spcPts val="0"/>
              </a:spcAft>
              <a:buSzPts val="2100"/>
              <a:buChar char="•"/>
            </a:pPr>
            <a:r>
              <a:rPr lang="en" sz="2100">
                <a:solidFill>
                  <a:srgbClr val="002060"/>
                </a:solidFill>
              </a:rPr>
              <a:t>ARC members</a:t>
            </a:r>
            <a:endParaRPr/>
          </a:p>
          <a:p>
            <a:pPr indent="0" lvl="0" marL="0" rtl="0" algn="l">
              <a:lnSpc>
                <a:spcPct val="90000"/>
              </a:lnSpc>
              <a:spcBef>
                <a:spcPts val="800"/>
              </a:spcBef>
              <a:spcAft>
                <a:spcPts val="0"/>
              </a:spcAft>
              <a:buSzPts val="2100"/>
              <a:buNone/>
            </a:pPr>
            <a:r>
              <a:t/>
            </a:r>
            <a:endParaRPr/>
          </a:p>
        </p:txBody>
      </p:sp>
      <p:sp>
        <p:nvSpPr>
          <p:cNvPr id="680" name="Google Shape;680;p100"/>
          <p:cNvSpPr txBox="1"/>
          <p:nvPr>
            <p:ph type="title"/>
          </p:nvPr>
        </p:nvSpPr>
        <p:spPr>
          <a:xfrm>
            <a:off x="471504" y="205375"/>
            <a:ext cx="78867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Role of </a:t>
            </a:r>
            <a:r>
              <a:rPr lang="en" u="sng">
                <a:solidFill>
                  <a:schemeClr val="accent1"/>
                </a:solidFill>
                <a:hlinkClick r:id="rId3">
                  <a:extLst>
                    <a:ext uri="{A12FA001-AC4F-418D-AE19-62706E023703}">
                      <ahyp:hlinkClr val="tx"/>
                    </a:ext>
                  </a:extLst>
                </a:hlinkClick>
              </a:rPr>
              <a:t>KESA Guidance Document</a:t>
            </a:r>
            <a:endParaRPr>
              <a:solidFill>
                <a:schemeClr val="accen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101"/>
          <p:cNvSpPr txBox="1"/>
          <p:nvPr>
            <p:ph idx="1" type="body"/>
          </p:nvPr>
        </p:nvSpPr>
        <p:spPr>
          <a:xfrm>
            <a:off x="471505" y="1229600"/>
            <a:ext cx="8112000" cy="2549700"/>
          </a:xfrm>
          <a:prstGeom prst="rect">
            <a:avLst/>
          </a:prstGeom>
          <a:noFill/>
          <a:ln>
            <a:noFill/>
          </a:ln>
        </p:spPr>
        <p:txBody>
          <a:bodyPr anchorCtr="0" anchor="t" bIns="34275" lIns="68575" spcFirstLastPara="1" rIns="68575" wrap="square" tIns="34275">
            <a:noAutofit/>
          </a:bodyPr>
          <a:lstStyle/>
          <a:p>
            <a:pPr indent="-165893" lvl="0" marL="177800" rtl="0" algn="l">
              <a:lnSpc>
                <a:spcPct val="80000"/>
              </a:lnSpc>
              <a:spcBef>
                <a:spcPts val="0"/>
              </a:spcBef>
              <a:spcAft>
                <a:spcPts val="0"/>
              </a:spcAft>
              <a:buSzPts val="2013"/>
              <a:buChar char="•"/>
            </a:pPr>
            <a:r>
              <a:rPr lang="en" sz="2012" u="sng">
                <a:solidFill>
                  <a:schemeClr val="accent1"/>
                </a:solidFill>
                <a:hlinkClick r:id="rId3">
                  <a:extLst>
                    <a:ext uri="{A12FA001-AC4F-418D-AE19-62706E023703}">
                      <ahyp:hlinkClr val="tx"/>
                    </a:ext>
                  </a:extLst>
                </a:hlinkClick>
              </a:rPr>
              <a:t>KESA Homepage</a:t>
            </a:r>
            <a:endParaRPr sz="2012">
              <a:solidFill>
                <a:schemeClr val="accent1"/>
              </a:solidFill>
            </a:endParaRPr>
          </a:p>
          <a:p>
            <a:pPr indent="0" lvl="0" marL="342900" rtl="0" algn="l">
              <a:lnSpc>
                <a:spcPct val="80000"/>
              </a:lnSpc>
              <a:spcBef>
                <a:spcPts val="0"/>
              </a:spcBef>
              <a:spcAft>
                <a:spcPts val="0"/>
              </a:spcAft>
              <a:buSzPts val="688"/>
              <a:buNone/>
            </a:pPr>
            <a:r>
              <a:t/>
            </a:r>
            <a:endParaRPr sz="2012" u="sng">
              <a:solidFill>
                <a:schemeClr val="accent1"/>
              </a:solidFill>
              <a:hlinkClick r:id="rId4">
                <a:extLst>
                  <a:ext uri="{A12FA001-AC4F-418D-AE19-62706E023703}">
                    <ahyp:hlinkClr val="tx"/>
                  </a:ext>
                </a:extLst>
              </a:hlinkClick>
            </a:endParaRPr>
          </a:p>
          <a:p>
            <a:pPr indent="-38100" lvl="0" marL="177800" rtl="0" algn="l">
              <a:lnSpc>
                <a:spcPct val="80000"/>
              </a:lnSpc>
              <a:spcBef>
                <a:spcPts val="0"/>
              </a:spcBef>
              <a:spcAft>
                <a:spcPts val="0"/>
              </a:spcAft>
              <a:buSzPts val="1313"/>
              <a:buNone/>
            </a:pPr>
            <a:r>
              <a:t/>
            </a:r>
            <a:endParaRPr sz="2012" u="sng">
              <a:solidFill>
                <a:schemeClr val="accent1"/>
              </a:solidFill>
              <a:hlinkClick r:id="rId5">
                <a:extLst>
                  <a:ext uri="{A12FA001-AC4F-418D-AE19-62706E023703}">
                    <ahyp:hlinkClr val="tx"/>
                  </a:ext>
                </a:extLst>
              </a:hlinkClick>
            </a:endParaRPr>
          </a:p>
          <a:p>
            <a:pPr indent="-165893" lvl="0" marL="177800" rtl="0" algn="l">
              <a:lnSpc>
                <a:spcPct val="80000"/>
              </a:lnSpc>
              <a:spcBef>
                <a:spcPts val="0"/>
              </a:spcBef>
              <a:spcAft>
                <a:spcPts val="0"/>
              </a:spcAft>
              <a:buSzPts val="2013"/>
              <a:buChar char="•"/>
            </a:pPr>
            <a:r>
              <a:rPr lang="en" sz="2012" u="sng">
                <a:solidFill>
                  <a:schemeClr val="accent1"/>
                </a:solidFill>
                <a:hlinkClick r:id="rId6">
                  <a:extLst>
                    <a:ext uri="{A12FA001-AC4F-418D-AE19-62706E023703}">
                      <ahyp:hlinkClr val="tx"/>
                    </a:ext>
                  </a:extLst>
                </a:hlinkClick>
              </a:rPr>
              <a:t>Foundational Structures Rubrics</a:t>
            </a:r>
            <a:endParaRPr sz="2012">
              <a:solidFill>
                <a:schemeClr val="accent1"/>
              </a:solidFill>
            </a:endParaRPr>
          </a:p>
          <a:p>
            <a:pPr indent="-38100" lvl="0" marL="177800" rtl="0" algn="l">
              <a:lnSpc>
                <a:spcPct val="80000"/>
              </a:lnSpc>
              <a:spcBef>
                <a:spcPts val="800"/>
              </a:spcBef>
              <a:spcAft>
                <a:spcPts val="0"/>
              </a:spcAft>
              <a:buSzPts val="1313"/>
              <a:buNone/>
            </a:pPr>
            <a:r>
              <a:t/>
            </a:r>
            <a:endParaRPr sz="2012">
              <a:solidFill>
                <a:schemeClr val="accent1"/>
              </a:solidFill>
            </a:endParaRPr>
          </a:p>
          <a:p>
            <a:pPr indent="-165893" lvl="0" marL="177800" rtl="0" algn="l">
              <a:lnSpc>
                <a:spcPct val="80000"/>
              </a:lnSpc>
              <a:spcBef>
                <a:spcPts val="800"/>
              </a:spcBef>
              <a:spcAft>
                <a:spcPts val="0"/>
              </a:spcAft>
              <a:buSzPts val="2013"/>
              <a:buChar char="•"/>
            </a:pPr>
            <a:r>
              <a:rPr lang="en" sz="2012" u="sng">
                <a:solidFill>
                  <a:schemeClr val="accent1"/>
                </a:solidFill>
                <a:hlinkClick r:id="rId7">
                  <a:extLst>
                    <a:ext uri="{A12FA001-AC4F-418D-AE19-62706E023703}">
                      <ahyp:hlinkClr val="tx"/>
                    </a:ext>
                  </a:extLst>
                </a:hlinkClick>
              </a:rPr>
              <a:t>System/OVT/ARC summary documents/System Accountability Reports</a:t>
            </a:r>
            <a:endParaRPr sz="2012">
              <a:solidFill>
                <a:schemeClr val="accent1"/>
              </a:solidFill>
            </a:endParaRPr>
          </a:p>
          <a:p>
            <a:pPr indent="0" lvl="0" marL="0" rtl="0" algn="l">
              <a:lnSpc>
                <a:spcPct val="80000"/>
              </a:lnSpc>
              <a:spcBef>
                <a:spcPts val="800"/>
              </a:spcBef>
              <a:spcAft>
                <a:spcPts val="0"/>
              </a:spcAft>
              <a:buSzPts val="1313"/>
              <a:buNone/>
            </a:pPr>
            <a:r>
              <a:t/>
            </a:r>
            <a:endParaRPr sz="2012">
              <a:solidFill>
                <a:schemeClr val="accent1"/>
              </a:solidFill>
            </a:endParaRPr>
          </a:p>
          <a:p>
            <a:pPr indent="-165893" lvl="0" marL="177800" rtl="0" algn="l">
              <a:lnSpc>
                <a:spcPct val="80000"/>
              </a:lnSpc>
              <a:spcBef>
                <a:spcPts val="800"/>
              </a:spcBef>
              <a:spcAft>
                <a:spcPts val="0"/>
              </a:spcAft>
              <a:buSzPts val="2013"/>
              <a:buChar char="•"/>
            </a:pPr>
            <a:r>
              <a:rPr lang="en" sz="2012" u="sng">
                <a:solidFill>
                  <a:schemeClr val="accent1"/>
                </a:solidFill>
                <a:hlinkClick r:id="rId8">
                  <a:extLst>
                    <a:ext uri="{A12FA001-AC4F-418D-AE19-62706E023703}">
                      <ahyp:hlinkClr val="tx"/>
                    </a:ext>
                  </a:extLst>
                </a:hlinkClick>
              </a:rPr>
              <a:t>Writing KESA Reports</a:t>
            </a:r>
            <a:endParaRPr sz="2012">
              <a:solidFill>
                <a:schemeClr val="accent1"/>
              </a:solidFill>
            </a:endParaRPr>
          </a:p>
          <a:p>
            <a:pPr indent="-38100" lvl="0" marL="177800" rtl="0" algn="l">
              <a:lnSpc>
                <a:spcPct val="80000"/>
              </a:lnSpc>
              <a:spcBef>
                <a:spcPts val="800"/>
              </a:spcBef>
              <a:spcAft>
                <a:spcPts val="0"/>
              </a:spcAft>
              <a:buSzPts val="1313"/>
              <a:buNone/>
            </a:pPr>
            <a:r>
              <a:t/>
            </a:r>
            <a:endParaRPr sz="2012">
              <a:solidFill>
                <a:schemeClr val="accent1"/>
              </a:solidFill>
            </a:endParaRPr>
          </a:p>
          <a:p>
            <a:pPr indent="-38100" lvl="0" marL="177800" rtl="0" algn="l">
              <a:lnSpc>
                <a:spcPct val="80000"/>
              </a:lnSpc>
              <a:spcBef>
                <a:spcPts val="800"/>
              </a:spcBef>
              <a:spcAft>
                <a:spcPts val="0"/>
              </a:spcAft>
              <a:buSzPts val="1313"/>
              <a:buNone/>
            </a:pPr>
            <a:r>
              <a:t/>
            </a:r>
            <a:endParaRPr sz="2012">
              <a:solidFill>
                <a:schemeClr val="accent1"/>
              </a:solidFill>
            </a:endParaRPr>
          </a:p>
          <a:p>
            <a:pPr indent="-38100" lvl="0" marL="177800" rtl="0" algn="l">
              <a:lnSpc>
                <a:spcPct val="80000"/>
              </a:lnSpc>
              <a:spcBef>
                <a:spcPts val="800"/>
              </a:spcBef>
              <a:spcAft>
                <a:spcPts val="0"/>
              </a:spcAft>
              <a:buSzPts val="1313"/>
              <a:buNone/>
            </a:pPr>
            <a:r>
              <a:t/>
            </a:r>
            <a:endParaRPr sz="2012">
              <a:solidFill>
                <a:schemeClr val="accent1"/>
              </a:solidFill>
            </a:endParaRPr>
          </a:p>
        </p:txBody>
      </p:sp>
      <p:sp>
        <p:nvSpPr>
          <p:cNvPr id="687" name="Google Shape;687;p101"/>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Additional Resources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02"/>
          <p:cNvSpPr txBox="1"/>
          <p:nvPr>
            <p:ph idx="1" type="body"/>
          </p:nvPr>
        </p:nvSpPr>
        <p:spPr>
          <a:xfrm>
            <a:off x="471505" y="1153403"/>
            <a:ext cx="8049900" cy="3359100"/>
          </a:xfrm>
          <a:prstGeom prst="rect">
            <a:avLst/>
          </a:prstGeom>
          <a:noFill/>
          <a:ln>
            <a:noFill/>
          </a:ln>
        </p:spPr>
        <p:txBody>
          <a:bodyPr anchorCtr="0" anchor="t" bIns="34275" lIns="68575" spcFirstLastPara="1" rIns="68575" wrap="square" tIns="34275">
            <a:normAutofit lnSpcReduction="20000"/>
          </a:bodyPr>
          <a:lstStyle/>
          <a:p>
            <a:pPr indent="-190500" lvl="0" marL="177800" rtl="0" algn="l">
              <a:lnSpc>
                <a:spcPct val="90000"/>
              </a:lnSpc>
              <a:spcBef>
                <a:spcPts val="0"/>
              </a:spcBef>
              <a:spcAft>
                <a:spcPts val="0"/>
              </a:spcAft>
              <a:buSzPts val="2400"/>
              <a:buChar char="•"/>
            </a:pPr>
            <a:r>
              <a:rPr lang="en"/>
              <a:t>Understand KESA Role in Kansas Vision</a:t>
            </a:r>
            <a:endParaRPr/>
          </a:p>
          <a:p>
            <a:pPr indent="0" lvl="0" marL="0" rtl="0" algn="l">
              <a:lnSpc>
                <a:spcPct val="90000"/>
              </a:lnSpc>
              <a:spcBef>
                <a:spcPts val="800"/>
              </a:spcBef>
              <a:spcAft>
                <a:spcPts val="0"/>
              </a:spcAft>
              <a:buSzPts val="2100"/>
              <a:buNone/>
            </a:pPr>
            <a:r>
              <a:t/>
            </a:r>
            <a:endParaRPr/>
          </a:p>
          <a:p>
            <a:pPr indent="-190500" lvl="0" marL="177800" rtl="0" algn="l">
              <a:lnSpc>
                <a:spcPct val="90000"/>
              </a:lnSpc>
              <a:spcBef>
                <a:spcPts val="800"/>
              </a:spcBef>
              <a:spcAft>
                <a:spcPts val="0"/>
              </a:spcAft>
              <a:buSzPts val="2400"/>
              <a:buChar char="•"/>
            </a:pPr>
            <a:r>
              <a:rPr lang="en"/>
              <a:t>Describe OVT Roles and Responsibilities </a:t>
            </a:r>
            <a:endParaRPr/>
          </a:p>
          <a:p>
            <a:pPr indent="0" lvl="0" marL="0" rtl="0" algn="l">
              <a:lnSpc>
                <a:spcPct val="90000"/>
              </a:lnSpc>
              <a:spcBef>
                <a:spcPts val="800"/>
              </a:spcBef>
              <a:spcAft>
                <a:spcPts val="0"/>
              </a:spcAft>
              <a:buSzPts val="2100"/>
              <a:buNone/>
            </a:pPr>
            <a:r>
              <a:t/>
            </a:r>
            <a:endParaRPr/>
          </a:p>
          <a:p>
            <a:pPr indent="-190500" lvl="0" marL="177800" rtl="0" algn="l">
              <a:lnSpc>
                <a:spcPct val="90000"/>
              </a:lnSpc>
              <a:spcBef>
                <a:spcPts val="800"/>
              </a:spcBef>
              <a:spcAft>
                <a:spcPts val="0"/>
              </a:spcAft>
              <a:buSzPts val="2400"/>
              <a:buChar char="•"/>
            </a:pPr>
            <a:r>
              <a:rPr lang="en"/>
              <a:t>Demonstrate OVT Processes</a:t>
            </a:r>
            <a:endParaRPr/>
          </a:p>
          <a:p>
            <a:pPr indent="0" lvl="0" marL="342900" rtl="0" algn="l">
              <a:lnSpc>
                <a:spcPct val="90000"/>
              </a:lnSpc>
              <a:spcBef>
                <a:spcPts val="800"/>
              </a:spcBef>
              <a:spcAft>
                <a:spcPts val="0"/>
              </a:spcAft>
              <a:buNone/>
            </a:pPr>
            <a:r>
              <a:t/>
            </a:r>
            <a:endParaRPr/>
          </a:p>
          <a:p>
            <a:pPr indent="-190500" lvl="0" marL="177800" rtl="0" algn="l">
              <a:lnSpc>
                <a:spcPct val="90000"/>
              </a:lnSpc>
              <a:spcBef>
                <a:spcPts val="800"/>
              </a:spcBef>
              <a:spcAft>
                <a:spcPts val="0"/>
              </a:spcAft>
              <a:buSzPts val="2400"/>
              <a:buChar char="•"/>
            </a:pPr>
            <a:r>
              <a:rPr lang="en"/>
              <a:t>Understand the OVT Report </a:t>
            </a:r>
            <a:endParaRPr/>
          </a:p>
          <a:p>
            <a:pPr indent="0" lvl="0" marL="0" rtl="0" algn="l">
              <a:lnSpc>
                <a:spcPct val="90000"/>
              </a:lnSpc>
              <a:spcBef>
                <a:spcPts val="800"/>
              </a:spcBef>
              <a:spcAft>
                <a:spcPts val="0"/>
              </a:spcAft>
              <a:buSzPts val="2100"/>
              <a:buNone/>
            </a:pPr>
            <a:r>
              <a:t/>
            </a:r>
            <a:endParaRPr/>
          </a:p>
          <a:p>
            <a:pPr indent="-190500" lvl="0" marL="177800" rtl="0" algn="l">
              <a:lnSpc>
                <a:spcPct val="90000"/>
              </a:lnSpc>
              <a:spcBef>
                <a:spcPts val="800"/>
              </a:spcBef>
              <a:spcAft>
                <a:spcPts val="0"/>
              </a:spcAft>
              <a:buSzPts val="2400"/>
              <a:buChar char="•"/>
            </a:pPr>
            <a:r>
              <a:rPr lang="en"/>
              <a:t>Be able to find Resources</a:t>
            </a:r>
            <a:endParaRPr/>
          </a:p>
        </p:txBody>
      </p:sp>
      <p:sp>
        <p:nvSpPr>
          <p:cNvPr id="694" name="Google Shape;694;p102"/>
          <p:cNvSpPr txBox="1"/>
          <p:nvPr>
            <p:ph type="title"/>
          </p:nvPr>
        </p:nvSpPr>
        <p:spPr>
          <a:xfrm>
            <a:off x="471505" y="205375"/>
            <a:ext cx="81879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Today’s Outcomes - Menti Poll</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03"/>
          <p:cNvSpPr txBox="1"/>
          <p:nvPr>
            <p:ph idx="1" type="body"/>
          </p:nvPr>
        </p:nvSpPr>
        <p:spPr>
          <a:xfrm>
            <a:off x="2849842" y="2366580"/>
            <a:ext cx="3444300" cy="17655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u="sng">
                <a:solidFill>
                  <a:schemeClr val="hlink"/>
                </a:solidFill>
                <a:hlinkClick r:id="rId3"/>
              </a:rPr>
              <a:t>accreditation@ksde.org</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4"/>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p>
            <a:pPr indent="0" lvl="0" marL="0" rtl="0" algn="l">
              <a:lnSpc>
                <a:spcPct val="90000"/>
              </a:lnSpc>
              <a:spcBef>
                <a:spcPts val="0"/>
              </a:spcBef>
              <a:spcAft>
                <a:spcPts val="0"/>
              </a:spcAft>
              <a:buClr>
                <a:schemeClr val="lt1"/>
              </a:buClr>
              <a:buSzPts val="4500"/>
              <a:buFont typeface="Open Sans SemiBold"/>
              <a:buNone/>
            </a:pPr>
            <a:r>
              <a:rPr lang="en"/>
              <a:t>KESA and the Kansas Vision for Education</a:t>
            </a:r>
            <a:endParaRPr/>
          </a:p>
        </p:txBody>
      </p:sp>
      <p:sp>
        <p:nvSpPr>
          <p:cNvPr id="354" name="Google Shape;354;p5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p>
            <a:pPr indent="0" lvl="0" marL="0" rtl="0" algn="l">
              <a:lnSpc>
                <a:spcPct val="90000"/>
              </a:lnSpc>
              <a:spcBef>
                <a:spcPts val="0"/>
              </a:spcBef>
              <a:spcAft>
                <a:spcPts val="0"/>
              </a:spcAft>
              <a:buSzPts val="1800"/>
              <a:buNone/>
            </a:pPr>
            <a:r>
              <a:rPr lang="en">
                <a:solidFill>
                  <a:schemeClr val="accent1"/>
                </a:solidFill>
              </a:rPr>
              <a:t>Kansas Leads the World in the Success of Each Student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descr="Our vision for Kansas ... &#10;Kansas leads the world in the success of each student." id="359" name="Google Shape;359;p55"/>
          <p:cNvSpPr/>
          <p:nvPr/>
        </p:nvSpPr>
        <p:spPr>
          <a:xfrm>
            <a:off x="0" y="0"/>
            <a:ext cx="9144000" cy="51435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56"/>
          <p:cNvPicPr preferRelativeResize="0"/>
          <p:nvPr/>
        </p:nvPicPr>
        <p:blipFill>
          <a:blip r:embed="rId3">
            <a:alphaModFix/>
          </a:blip>
          <a:stretch>
            <a:fillRect/>
          </a:stretch>
        </p:blipFill>
        <p:spPr>
          <a:xfrm>
            <a:off x="209750" y="0"/>
            <a:ext cx="8724499" cy="4907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Creating a vision for Kansas State Outcomes infographic showing the following categories:&#10;Social-emotional growth &#10;Kindergarten readiness&#10;Individual Plan of Study&#10;Civic engagement&#10;Academically prepared for postsecondary&#10;High school graduation&#10;Postsecondary success" id="370" name="Google Shape;370;p57"/>
          <p:cNvPicPr preferRelativeResize="0"/>
          <p:nvPr/>
        </p:nvPicPr>
        <p:blipFill rotWithShape="1">
          <a:blip r:embed="rId3">
            <a:alphaModFix/>
          </a:blip>
          <a:srcRect b="13780" l="0" r="0" t="94"/>
          <a:stretch/>
        </p:blipFill>
        <p:spPr>
          <a:xfrm>
            <a:off x="4069" y="0"/>
            <a:ext cx="9135860" cy="4411032"/>
          </a:xfrm>
          <a:prstGeom prst="rect">
            <a:avLst/>
          </a:prstGeom>
          <a:noFill/>
          <a:ln>
            <a:noFill/>
          </a:ln>
        </p:spPr>
      </p:pic>
      <p:sp>
        <p:nvSpPr>
          <p:cNvPr id="371" name="Google Shape;371;p57"/>
          <p:cNvSpPr/>
          <p:nvPr/>
        </p:nvSpPr>
        <p:spPr>
          <a:xfrm>
            <a:off x="3497063" y="2843569"/>
            <a:ext cx="1147200" cy="1031100"/>
          </a:xfrm>
          <a:prstGeom prst="hexagon">
            <a:avLst>
              <a:gd fmla="val 25000" name="adj"/>
              <a:gd fmla="val 115470" name="vf"/>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spcBef>
                <a:spcPts val="0"/>
              </a:spcBef>
              <a:spcAft>
                <a:spcPts val="0"/>
              </a:spcAft>
              <a:buNone/>
            </a:pPr>
            <a:r>
              <a:rPr lang="en" sz="1100"/>
              <a:t>Postsecondary</a:t>
            </a:r>
            <a:endParaRPr sz="1100"/>
          </a:p>
          <a:p>
            <a:pPr indent="0" lvl="0" marL="0" marR="0" rtl="0" algn="ctr">
              <a:spcBef>
                <a:spcPts val="0"/>
              </a:spcBef>
              <a:spcAft>
                <a:spcPts val="0"/>
              </a:spcAft>
              <a:buNone/>
            </a:pPr>
            <a:r>
              <a:rPr lang="en" sz="1100"/>
              <a:t>Success </a:t>
            </a:r>
            <a:endParaRPr sz="1100"/>
          </a:p>
        </p:txBody>
      </p:sp>
      <p:sp>
        <p:nvSpPr>
          <p:cNvPr id="372" name="Google Shape;372;p57"/>
          <p:cNvSpPr/>
          <p:nvPr/>
        </p:nvSpPr>
        <p:spPr>
          <a:xfrm>
            <a:off x="6457875" y="2289750"/>
            <a:ext cx="1208400" cy="1031100"/>
          </a:xfrm>
          <a:prstGeom prst="hexagon">
            <a:avLst>
              <a:gd fmla="val 25000" name="adj"/>
              <a:gd fmla="val 115470" name="vf"/>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lang="en" sz="1100"/>
              <a:t>High School Graduation</a:t>
            </a:r>
            <a:endParaRPr sz="1100"/>
          </a:p>
        </p:txBody>
      </p:sp>
      <p:sp>
        <p:nvSpPr>
          <p:cNvPr id="373" name="Google Shape;373;p57"/>
          <p:cNvSpPr/>
          <p:nvPr/>
        </p:nvSpPr>
        <p:spPr>
          <a:xfrm>
            <a:off x="5479542" y="676538"/>
            <a:ext cx="1178400" cy="1003800"/>
          </a:xfrm>
          <a:prstGeom prst="hexagon">
            <a:avLst>
              <a:gd fmla="val 25000" name="adj"/>
              <a:gd fmla="val 115470" name="vf"/>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0" wrap="square" tIns="0">
            <a:noAutofit/>
          </a:bodyPr>
          <a:lstStyle/>
          <a:p>
            <a:pPr indent="0" lvl="0" marL="0" marR="0" rtl="0" algn="l">
              <a:spcBef>
                <a:spcPts val="0"/>
              </a:spcBef>
              <a:spcAft>
                <a:spcPts val="0"/>
              </a:spcAft>
              <a:buNone/>
            </a:pPr>
            <a:r>
              <a:rPr lang="en" sz="1100"/>
              <a:t>Academically prepared for postsecondary success</a:t>
            </a:r>
            <a:endParaRPr sz="1100"/>
          </a:p>
        </p:txBody>
      </p:sp>
      <p:sp>
        <p:nvSpPr>
          <p:cNvPr id="374" name="Google Shape;374;p57"/>
          <p:cNvSpPr/>
          <p:nvPr/>
        </p:nvSpPr>
        <p:spPr>
          <a:xfrm>
            <a:off x="367313" y="882281"/>
            <a:ext cx="342900" cy="218400"/>
          </a:xfrm>
          <a:prstGeom prst="hexagon">
            <a:avLst>
              <a:gd fmla="val 25000" name="adj"/>
              <a:gd fmla="val 115470" name="vf"/>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5" name="Google Shape;375;p57"/>
          <p:cNvSpPr txBox="1"/>
          <p:nvPr/>
        </p:nvSpPr>
        <p:spPr>
          <a:xfrm>
            <a:off x="753863" y="841331"/>
            <a:ext cx="13155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latin typeface="Open Sans"/>
                <a:ea typeface="Open Sans"/>
                <a:cs typeface="Open Sans"/>
                <a:sym typeface="Open Sans"/>
              </a:rPr>
              <a:t>= Process (Lead Measure)</a:t>
            </a:r>
            <a:endParaRPr b="1" sz="1100">
              <a:latin typeface="Open Sans"/>
              <a:ea typeface="Open Sans"/>
              <a:cs typeface="Open Sans"/>
              <a:sym typeface="Open Sans"/>
            </a:endParaRPr>
          </a:p>
        </p:txBody>
      </p:sp>
      <p:sp>
        <p:nvSpPr>
          <p:cNvPr id="376" name="Google Shape;376;p57"/>
          <p:cNvSpPr/>
          <p:nvPr/>
        </p:nvSpPr>
        <p:spPr>
          <a:xfrm>
            <a:off x="7293900" y="3831206"/>
            <a:ext cx="399000" cy="261900"/>
          </a:xfrm>
          <a:prstGeom prst="hexagon">
            <a:avLst>
              <a:gd fmla="val 25000" name="adj"/>
              <a:gd fmla="val 115470" name="vf"/>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7" name="Google Shape;377;p57"/>
          <p:cNvSpPr txBox="1"/>
          <p:nvPr/>
        </p:nvSpPr>
        <p:spPr>
          <a:xfrm>
            <a:off x="7749019" y="3812081"/>
            <a:ext cx="12408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latin typeface="Open Sans"/>
                <a:ea typeface="Open Sans"/>
                <a:cs typeface="Open Sans"/>
                <a:sym typeface="Open Sans"/>
              </a:rPr>
              <a:t>= Results (Lag Measure)</a:t>
            </a:r>
            <a:endParaRPr b="1" sz="11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